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
  </p:notesMasterIdLst>
  <p:sldIdLst>
    <p:sldId id="256" r:id="rId2"/>
    <p:sldId id="463" r:id="rId3"/>
    <p:sldId id="512" r:id="rId4"/>
    <p:sldId id="513" r:id="rId5"/>
    <p:sldId id="514" r:id="rId6"/>
    <p:sldId id="515" r:id="rId7"/>
    <p:sldId id="516" r:id="rId8"/>
    <p:sldId id="524" r:id="rId9"/>
    <p:sldId id="517" r:id="rId10"/>
    <p:sldId id="518" r:id="rId11"/>
    <p:sldId id="519" r:id="rId12"/>
    <p:sldId id="520" r:id="rId13"/>
    <p:sldId id="477" r:id="rId14"/>
    <p:sldId id="399" r:id="rId15"/>
    <p:sldId id="409" r:id="rId16"/>
    <p:sldId id="481" r:id="rId17"/>
    <p:sldId id="482" r:id="rId18"/>
    <p:sldId id="5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5" autoAdjust="0"/>
    <p:restoredTop sz="94465" autoAdjust="0"/>
  </p:normalViewPr>
  <p:slideViewPr>
    <p:cSldViewPr snapToGrid="0">
      <p:cViewPr varScale="1">
        <p:scale>
          <a:sx n="70" d="100"/>
          <a:sy n="70" d="100"/>
        </p:scale>
        <p:origin x="1103" y="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2A06D-4991-4208-8C88-4E8BAD69A8B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1775E-EDE2-4DE5-A02D-A8BD8C6F6AC0}" type="slidenum">
              <a:rPr lang="en-US" smtClean="0"/>
              <a:t>‹#›</a:t>
            </a:fld>
            <a:endParaRPr lang="en-US"/>
          </a:p>
        </p:txBody>
      </p:sp>
    </p:spTree>
    <p:extLst>
      <p:ext uri="{BB962C8B-B14F-4D97-AF65-F5344CB8AC3E}">
        <p14:creationId xmlns:p14="http://schemas.microsoft.com/office/powerpoint/2010/main" val="31602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01775E-EDE2-4DE5-A02D-A8BD8C6F6AC0}" type="slidenum">
              <a:rPr lang="en-US" smtClean="0"/>
              <a:t>1</a:t>
            </a:fld>
            <a:endParaRPr lang="en-US"/>
          </a:p>
        </p:txBody>
      </p:sp>
    </p:spTree>
    <p:extLst>
      <p:ext uri="{BB962C8B-B14F-4D97-AF65-F5344CB8AC3E}">
        <p14:creationId xmlns:p14="http://schemas.microsoft.com/office/powerpoint/2010/main" val="1318605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1775E-EDE2-4DE5-A02D-A8BD8C6F6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034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963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4190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483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155546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7638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39772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E0DA5-0C76-4851-AA82-0B75261F9EB4}" type="datetimeFigureOut">
              <a:rPr lang="en-US" smtClean="0"/>
              <a:t>3/3/2022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94634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123346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6E0DA5-0C76-4851-AA82-0B75261F9EB4}" type="datetimeFigureOut">
              <a:rPr lang="en-US" smtClean="0"/>
              <a:t>3/3/2022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593291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6E0DA5-0C76-4851-AA82-0B75261F9EB4}" type="datetimeFigureOut">
              <a:rPr lang="en-US" smtClean="0"/>
              <a:t>3/3/2022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650957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E0DA5-0C76-4851-AA82-0B75261F9EB4}" type="datetimeFigureOut">
              <a:rPr lang="en-US" smtClean="0"/>
              <a:t>3/3/2022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231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050102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E0DA5-0C76-4851-AA82-0B75261F9EB4}" type="datetimeFigureOut">
              <a:rPr lang="en-US" smtClean="0"/>
              <a:t>3/3/2022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83446-D492-49CB-B85A-4EA5E06E8E78}" type="slidenum">
              <a:rPr lang="en-US" smtClean="0"/>
              <a:t>‹#›</a:t>
            </a:fld>
            <a:endParaRPr lang="en-US"/>
          </a:p>
        </p:txBody>
      </p:sp>
    </p:spTree>
    <p:extLst>
      <p:ext uri="{BB962C8B-B14F-4D97-AF65-F5344CB8AC3E}">
        <p14:creationId xmlns:p14="http://schemas.microsoft.com/office/powerpoint/2010/main" val="3268620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E0DA5-0C76-4851-AA82-0B75261F9EB4}" type="datetimeFigureOut">
              <a:rPr lang="en-US" smtClean="0"/>
              <a:t>3/3/2022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83446-D492-49CB-B85A-4EA5E06E8E78}" type="slidenum">
              <a:rPr lang="en-US" smtClean="0"/>
              <a:t>‹#›</a:t>
            </a:fld>
            <a:endParaRPr lang="en-US"/>
          </a:p>
        </p:txBody>
      </p:sp>
    </p:spTree>
    <p:extLst>
      <p:ext uri="{BB962C8B-B14F-4D97-AF65-F5344CB8AC3E}">
        <p14:creationId xmlns:p14="http://schemas.microsoft.com/office/powerpoint/2010/main" val="62285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tiff"/><Relationship Id="rId5" Type="http://schemas.openxmlformats.org/officeDocument/2006/relationships/image" Target="../media/image17.tiff"/><Relationship Id="rId10" Type="http://schemas.openxmlformats.org/officeDocument/2006/relationships/image" Target="../media/image2.png"/><Relationship Id="rId4" Type="http://schemas.openxmlformats.org/officeDocument/2006/relationships/image" Target="../media/image16.tiff"/><Relationship Id="rId9" Type="http://schemas.openxmlformats.org/officeDocument/2006/relationships/hyperlink" Target="https://anubhavtrainings.com/"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NV8UD9QnJ4A&amp;list=PLcxqFaocb9WLaza2kOjkUCDIQGbzNos6p" TargetMode="External"/><Relationship Id="rId3" Type="http://schemas.openxmlformats.org/officeDocument/2006/relationships/image" Target="../media/image21.jpg"/><Relationship Id="rId7" Type="http://schemas.openxmlformats.org/officeDocument/2006/relationships/image" Target="../media/image23.jpg"/><Relationship Id="rId2" Type="http://schemas.openxmlformats.org/officeDocument/2006/relationships/hyperlink" Target="https://www.youtube.com/watch?v=vlKBQ3g0w_E&amp;list=PLcxqFaocb9WIQJ-kptyPuiMSVWZVd2ff_&amp;index=1" TargetMode="External"/><Relationship Id="rId1" Type="http://schemas.openxmlformats.org/officeDocument/2006/relationships/slideLayout" Target="../slideLayouts/slideLayout7.xml"/><Relationship Id="rId6" Type="http://schemas.openxmlformats.org/officeDocument/2006/relationships/hyperlink" Target="https://www.youtube.com/watch?v=xQzhXhq1ZyI&amp;list=PLcxqFaocb9WLtnq-rpXbRy5hnKECxr95G" TargetMode="External"/><Relationship Id="rId5" Type="http://schemas.openxmlformats.org/officeDocument/2006/relationships/image" Target="../media/image22.jpg"/><Relationship Id="rId4" Type="http://schemas.openxmlformats.org/officeDocument/2006/relationships/hyperlink" Target="https://www.youtube.com/watch?v=aVPk_FE9O3s&amp;list=PLcxqFaocb9WJ8g8TZPsHQIEcSjKW9F0IE&amp;index=2" TargetMode="External"/><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8915400 w 12192000"/>
              <a:gd name="connsiteY2" fmla="*/ 4593771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8915400" y="4593771"/>
                </a:lnTo>
                <a:lnTo>
                  <a:pt x="0" y="6858000"/>
                </a:lnTo>
                <a:lnTo>
                  <a:pt x="0" y="0"/>
                </a:lnTo>
                <a:close/>
              </a:path>
            </a:pathLst>
          </a:custGeom>
          <a:blipFill dpi="0" rotWithShape="1">
            <a:blip r:embed="rId3">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22712" y="2918300"/>
            <a:ext cx="6629399" cy="646331"/>
          </a:xfrm>
          <a:prstGeom prst="rect">
            <a:avLst/>
          </a:prstGeom>
          <a:noFill/>
        </p:spPr>
        <p:txBody>
          <a:bodyPr wrap="square" rtlCol="0">
            <a:spAutoFit/>
          </a:bodyPr>
          <a:lstStyle/>
          <a:p>
            <a:r>
              <a:rPr lang="en-US" sz="3600" spc="-150" dirty="0">
                <a:solidFill>
                  <a:schemeClr val="bg1"/>
                </a:solidFill>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355" y="5017269"/>
            <a:ext cx="1863645" cy="1840731"/>
          </a:xfrm>
          <a:prstGeom prst="rect">
            <a:avLst/>
          </a:prstGeom>
        </p:spPr>
      </p:pic>
      <p:sp>
        <p:nvSpPr>
          <p:cNvPr id="8" name="TextBox 7"/>
          <p:cNvSpPr txBox="1"/>
          <p:nvPr/>
        </p:nvSpPr>
        <p:spPr>
          <a:xfrm>
            <a:off x="167491" y="3579798"/>
            <a:ext cx="6629399" cy="830997"/>
          </a:xfrm>
          <a:prstGeom prst="rect">
            <a:avLst/>
          </a:prstGeom>
          <a:noFill/>
        </p:spPr>
        <p:txBody>
          <a:bodyPr wrap="square" rtlCol="0">
            <a:spAutoFit/>
          </a:bodyPr>
          <a:lstStyle/>
          <a:p>
            <a:r>
              <a:rPr lang="en-US" sz="4800" spc="-150" dirty="0">
                <a:solidFill>
                  <a:schemeClr val="bg1"/>
                </a:solidFill>
                <a:latin typeface="Cooper Black" panose="0208090404030B020404" pitchFamily="18" charset="0"/>
              </a:rPr>
              <a:t>Day – 11 </a:t>
            </a:r>
          </a:p>
        </p:txBody>
      </p:sp>
      <p:sp>
        <p:nvSpPr>
          <p:cNvPr id="9" name="TextBox 8">
            <a:extLst>
              <a:ext uri="{FF2B5EF4-FFF2-40B4-BE49-F238E27FC236}">
                <a16:creationId xmlns:a16="http://schemas.microsoft.com/office/drawing/2014/main" id="{029AD5CA-C2E2-40A6-8CE6-90DA460ACF0D}"/>
              </a:ext>
            </a:extLst>
          </p:cNvPr>
          <p:cNvSpPr txBox="1"/>
          <p:nvPr/>
        </p:nvSpPr>
        <p:spPr>
          <a:xfrm>
            <a:off x="122712" y="154049"/>
            <a:ext cx="11664004" cy="1754326"/>
          </a:xfrm>
          <a:prstGeom prst="rect">
            <a:avLst/>
          </a:prstGeom>
          <a:noFill/>
        </p:spPr>
        <p:txBody>
          <a:bodyPr wrap="square" rtlCol="0">
            <a:spAutoFit/>
          </a:bodyPr>
          <a:lstStyle/>
          <a:p>
            <a:r>
              <a:rPr lang="en-US" sz="5400" b="1" cap="all" spc="-150" dirty="0">
                <a:solidFill>
                  <a:schemeClr val="accent3"/>
                </a:solidFill>
              </a:rPr>
              <a:t>SAP </a:t>
            </a:r>
            <a:r>
              <a:rPr lang="en-US" sz="5400" b="1" dirty="0">
                <a:solidFill>
                  <a:schemeClr val="accent3"/>
                </a:solidFill>
              </a:rPr>
              <a:t>UI5 &amp; FIORI with OData TRAINING using BAS</a:t>
            </a:r>
          </a:p>
        </p:txBody>
      </p:sp>
    </p:spTree>
    <p:extLst>
      <p:ext uri="{BB962C8B-B14F-4D97-AF65-F5344CB8AC3E}">
        <p14:creationId xmlns:p14="http://schemas.microsoft.com/office/powerpoint/2010/main" val="69812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no: Route Match Handler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b="1" dirty="0">
                <a:solidFill>
                  <a:schemeClr val="accent6"/>
                </a:solidFill>
              </a:rPr>
              <a:t>Route Match Handler</a:t>
            </a:r>
            <a:r>
              <a:rPr lang="en-US" dirty="0"/>
              <a:t>: It is a function which gets triggered every time when Route, End Point, Hash Tag Changes.</a:t>
            </a:r>
          </a:p>
          <a:p>
            <a:r>
              <a:rPr lang="en-US" dirty="0"/>
              <a:t>Now using the route match handler we will load the data of the selected fruit.</a:t>
            </a:r>
          </a:p>
          <a:p>
            <a:endParaRPr lang="en-US" dirty="0"/>
          </a:p>
          <a:p>
            <a:r>
              <a:rPr lang="en-US" dirty="0"/>
              <a:t>Code Link:- </a:t>
            </a:r>
          </a:p>
          <a:p>
            <a:pPr marL="285750" indent="-285750">
              <a:buFontTx/>
              <a:buChar char="-"/>
            </a:pPr>
            <a:r>
              <a:rPr lang="en-US" dirty="0"/>
              <a:t>View1.controller.js</a:t>
            </a:r>
          </a:p>
          <a:p>
            <a:pPr marL="285750" indent="-285750">
              <a:buFontTx/>
              <a:buChar char="-"/>
            </a:pPr>
            <a:r>
              <a:rPr lang="en-US" dirty="0"/>
              <a:t>View2.controller.js</a:t>
            </a:r>
          </a:p>
          <a:p>
            <a:pPr marL="285750" indent="-285750">
              <a:buFontTx/>
              <a:buChar char="-"/>
            </a:pPr>
            <a:r>
              <a:rPr lang="en-US" dirty="0"/>
              <a:t>manifest.js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D03F51C3-13C1-4E8C-9124-B66C38665759}"/>
              </a:ext>
            </a:extLst>
          </p:cNvPr>
          <p:cNvPicPr>
            <a:picLocks noChangeAspect="1"/>
          </p:cNvPicPr>
          <p:nvPr/>
        </p:nvPicPr>
        <p:blipFill>
          <a:blip r:embed="rId3"/>
          <a:stretch>
            <a:fillRect/>
          </a:stretch>
        </p:blipFill>
        <p:spPr>
          <a:xfrm>
            <a:off x="3577212" y="1971313"/>
            <a:ext cx="8102321" cy="415254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24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Icon Tab Bar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1754326"/>
          </a:xfrm>
          <a:prstGeom prst="rect">
            <a:avLst/>
          </a:prstGeom>
          <a:noFill/>
        </p:spPr>
        <p:txBody>
          <a:bodyPr wrap="square" rtlCol="0">
            <a:spAutoFit/>
          </a:bodyPr>
          <a:lstStyle/>
          <a:p>
            <a:r>
              <a:rPr lang="en-US" dirty="0"/>
              <a:t>Now in the View2, we will create a icon tab bar to show the additional data related to the fruits, like Supplier and City data.</a:t>
            </a:r>
          </a:p>
          <a:p>
            <a:r>
              <a:rPr lang="en-US" dirty="0"/>
              <a:t>For now in the first section we will add a simple form to show the data of fruit.</a:t>
            </a:r>
          </a:p>
          <a:p>
            <a:endParaRPr lang="en-US" dirty="0"/>
          </a:p>
          <a:p>
            <a:r>
              <a:rPr lang="en-US" dirty="0"/>
              <a:t>Code Link:</a:t>
            </a:r>
          </a:p>
          <a:p>
            <a:pPr marL="285750" indent="-285750">
              <a:buFontTx/>
              <a:buChar char="-"/>
            </a:pPr>
            <a:r>
              <a:rPr lang="en-US" dirty="0"/>
              <a:t>View2.view.xml</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a:extLst>
              <a:ext uri="{FF2B5EF4-FFF2-40B4-BE49-F238E27FC236}">
                <a16:creationId xmlns:a16="http://schemas.microsoft.com/office/drawing/2014/main" id="{9A1EE164-62D3-46E2-84CC-F3E4DF1E01D6}"/>
              </a:ext>
            </a:extLst>
          </p:cNvPr>
          <p:cNvPicPr>
            <a:picLocks noChangeAspect="1"/>
          </p:cNvPicPr>
          <p:nvPr/>
        </p:nvPicPr>
        <p:blipFill>
          <a:blip r:embed="rId3"/>
          <a:stretch>
            <a:fillRect/>
          </a:stretch>
        </p:blipFill>
        <p:spPr>
          <a:xfrm>
            <a:off x="2953060" y="2533416"/>
            <a:ext cx="8231775" cy="34453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03770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Sap.m.Table (Responsive Table)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in the second section of the icon tab filter bar we will add a Responsive table containing the Supplier Data.</a:t>
            </a:r>
          </a:p>
          <a:p>
            <a:r>
              <a:rPr lang="en-US" dirty="0"/>
              <a:t>Along with that we will add a button in the Header of the table to add a new column.</a:t>
            </a:r>
          </a:p>
          <a:p>
            <a:r>
              <a:rPr lang="en-US" dirty="0"/>
              <a:t>And on select of a row in the table the table path will be shown in alert message.</a:t>
            </a:r>
          </a:p>
          <a:p>
            <a:endParaRPr lang="en-US" dirty="0"/>
          </a:p>
          <a:p>
            <a:r>
              <a:rPr lang="en-US" dirty="0"/>
              <a:t>Code Link:- </a:t>
            </a:r>
          </a:p>
          <a:p>
            <a:pPr marL="285750" indent="-285750">
              <a:buFontTx/>
              <a:buChar char="-"/>
            </a:pPr>
            <a:r>
              <a:rPr lang="en-US" dirty="0"/>
              <a:t>View2.view.xml</a:t>
            </a:r>
          </a:p>
          <a:p>
            <a:pPr marL="285750" indent="-285750">
              <a:buFontTx/>
              <a:buChar char="-"/>
            </a:pPr>
            <a:r>
              <a:rPr lang="en-US" dirty="0"/>
              <a:t>View2.controller.js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7BEFD782-5630-42D9-BFE1-37932B41683F}"/>
              </a:ext>
            </a:extLst>
          </p:cNvPr>
          <p:cNvPicPr>
            <a:picLocks noChangeAspect="1"/>
          </p:cNvPicPr>
          <p:nvPr/>
        </p:nvPicPr>
        <p:blipFill>
          <a:blip r:embed="rId3"/>
          <a:stretch>
            <a:fillRect/>
          </a:stretch>
        </p:blipFill>
        <p:spPr>
          <a:xfrm>
            <a:off x="4867583" y="1962252"/>
            <a:ext cx="6555823" cy="417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5643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4" name="Footer Placeholder 45">
            <a:extLst>
              <a:ext uri="{FF2B5EF4-FFF2-40B4-BE49-F238E27FC236}">
                <a16:creationId xmlns:a16="http://schemas.microsoft.com/office/drawing/2014/main" id="{90E33047-DFF5-4690-8905-31E4C115EFDC}"/>
              </a:ext>
            </a:extLst>
          </p:cNvPr>
          <p:cNvSpPr>
            <a:spLocks noGrp="1"/>
          </p:cNvSpPr>
          <p:nvPr>
            <p:ph type="ftr" sz="quarter" idx="11"/>
          </p:nvPr>
        </p:nvSpPr>
        <p:spPr>
          <a:xfrm>
            <a:off x="10123055" y="6548582"/>
            <a:ext cx="2225295" cy="203620"/>
          </a:xfrm>
        </p:spPr>
        <p:txBody>
          <a:bodyPr/>
          <a:lstStyle/>
          <a:p>
            <a:r>
              <a:rPr lang="en-US" b="1" dirty="0">
                <a:solidFill>
                  <a:schemeClr val="tx1"/>
                </a:solidFill>
              </a:rPr>
              <a:t>Trainer: 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pic>
        <p:nvPicPr>
          <p:cNvPr id="8" name="Picture 7">
            <a:extLst>
              <a:ext uri="{FF2B5EF4-FFF2-40B4-BE49-F238E27FC236}">
                <a16:creationId xmlns:a16="http://schemas.microsoft.com/office/drawing/2014/main" id="{C22BC072-3193-7B45-9313-D2D8113896B4}"/>
              </a:ext>
            </a:extLst>
          </p:cNvPr>
          <p:cNvPicPr>
            <a:picLocks noChangeAspect="1"/>
          </p:cNvPicPr>
          <p:nvPr/>
        </p:nvPicPr>
        <p:blipFill rotWithShape="1">
          <a:blip r:embed="rId3"/>
          <a:srcRect t="7822" b="7822"/>
          <a:stretch/>
        </p:blipFill>
        <p:spPr>
          <a:xfrm>
            <a:off x="0" y="0"/>
            <a:ext cx="12192000" cy="6858000"/>
          </a:xfrm>
          <a:prstGeom prst="rect">
            <a:avLst/>
          </a:prstGeom>
        </p:spPr>
      </p:pic>
      <p:sp>
        <p:nvSpPr>
          <p:cNvPr id="9" name="Rounded Rectangle 8">
            <a:extLst>
              <a:ext uri="{FF2B5EF4-FFF2-40B4-BE49-F238E27FC236}">
                <a16:creationId xmlns:a16="http://schemas.microsoft.com/office/drawing/2014/main" id="{2FF912B5-CB91-984A-A326-06D0A1B895C3}"/>
              </a:ext>
            </a:extLst>
          </p:cNvPr>
          <p:cNvSpPr/>
          <p:nvPr/>
        </p:nvSpPr>
        <p:spPr>
          <a:xfrm>
            <a:off x="-2415" y="-2412"/>
            <a:ext cx="12192001" cy="6858000"/>
          </a:xfrm>
          <a:prstGeom prst="roundRect">
            <a:avLst>
              <a:gd name="adj" fmla="val 0"/>
            </a:avLst>
          </a:pr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FD415253-65BB-C843-B5D8-DB41A0DCD078}"/>
              </a:ext>
            </a:extLst>
          </p:cNvPr>
          <p:cNvSpPr/>
          <p:nvPr/>
        </p:nvSpPr>
        <p:spPr>
          <a:xfrm>
            <a:off x="3896670" y="3011089"/>
            <a:ext cx="439383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1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End of Day 11</a:t>
            </a:r>
          </a:p>
        </p:txBody>
      </p:sp>
    </p:spTree>
    <p:extLst>
      <p:ext uri="{BB962C8B-B14F-4D97-AF65-F5344CB8AC3E}">
        <p14:creationId xmlns:p14="http://schemas.microsoft.com/office/powerpoint/2010/main" val="399124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Vector | Flat people with question marks background">
            <a:extLst>
              <a:ext uri="{FF2B5EF4-FFF2-40B4-BE49-F238E27FC236}">
                <a16:creationId xmlns:a16="http://schemas.microsoft.com/office/drawing/2014/main" id="{E158EC70-4769-4E41-A278-C90EC4E480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2246"/>
          <a:stretch/>
        </p:blipFill>
        <p:spPr bwMode="auto">
          <a:xfrm>
            <a:off x="1848418" y="648942"/>
            <a:ext cx="7599507" cy="59088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4C3DB2-D47E-4B94-804B-87AF1FDEF86E}"/>
              </a:ext>
            </a:extLst>
          </p:cNvPr>
          <p:cNvSpPr txBox="1"/>
          <p:nvPr/>
        </p:nvSpPr>
        <p:spPr>
          <a:xfrm>
            <a:off x="4535055" y="1052946"/>
            <a:ext cx="5588000" cy="769441"/>
          </a:xfrm>
          <a:prstGeom prst="rect">
            <a:avLst/>
          </a:prstGeom>
          <a:noFill/>
        </p:spPr>
        <p:txBody>
          <a:bodyPr wrap="square" rtlCol="0">
            <a:spAutoFit/>
          </a:bodyPr>
          <a:lstStyle/>
          <a:p>
            <a:r>
              <a:rPr lang="en-US" sz="4400" b="1" dirty="0"/>
              <a:t>Questions</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57951"/>
            <a:ext cx="716699" cy="707887"/>
          </a:xfrm>
          <a:prstGeom prst="rect">
            <a:avLst/>
          </a:prstGeom>
        </p:spPr>
      </p:pic>
      <p:sp>
        <p:nvSpPr>
          <p:cNvPr id="9" name="Footer Placeholder 45">
            <a:extLst>
              <a:ext uri="{FF2B5EF4-FFF2-40B4-BE49-F238E27FC236}">
                <a16:creationId xmlns:a16="http://schemas.microsoft.com/office/drawing/2014/main" id="{1E8E93DB-81E4-442B-B897-F702263718B2}"/>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130811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052" name="Picture 4" descr="Ski Jumping Arena - Free Presentation Templates">
            <a:extLst>
              <a:ext uri="{FF2B5EF4-FFF2-40B4-BE49-F238E27FC236}">
                <a16:creationId xmlns:a16="http://schemas.microsoft.com/office/drawing/2014/main" id="{B0D7E6A1-F72A-4F69-B4FB-A4ED7A0C6C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46" b="224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10833" y="3561520"/>
            <a:ext cx="662939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a:ln>
                  <a:noFill/>
                </a:ln>
                <a:solidFill>
                  <a:prstClr val="white"/>
                </a:solidFill>
                <a:effectLst/>
                <a:uLnTx/>
                <a:uFillTx/>
                <a:latin typeface="Calibri" panose="020F0502020204030204"/>
                <a:ea typeface="+mn-ea"/>
                <a:cs typeface="+mn-cs"/>
              </a:rPr>
              <a:t>Anubhav Oberoy</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4" y="0"/>
            <a:ext cx="1977514" cy="1953200"/>
          </a:xfrm>
          <a:prstGeom prst="rect">
            <a:avLst/>
          </a:prstGeom>
        </p:spPr>
      </p:pic>
    </p:spTree>
    <p:extLst>
      <p:ext uri="{BB962C8B-B14F-4D97-AF65-F5344CB8AC3E}">
        <p14:creationId xmlns:p14="http://schemas.microsoft.com/office/powerpoint/2010/main" val="13200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3636124"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Most Desirable Resource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hlinkClick r:id="rId9"/>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50EE5CC4-6884-48A9-8EE9-C0C15B8FD1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51916" y="501199"/>
            <a:ext cx="1956681" cy="1932623"/>
          </a:xfrm>
          <a:prstGeom prst="rect">
            <a:avLst/>
          </a:prstGeom>
        </p:spPr>
      </p:pic>
    </p:spTree>
    <p:extLst>
      <p:ext uri="{BB962C8B-B14F-4D97-AF65-F5344CB8AC3E}">
        <p14:creationId xmlns:p14="http://schemas.microsoft.com/office/powerpoint/2010/main" val="1937607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8A4613-6F8A-40A2-B2DE-12F49D2C9098}"/>
              </a:ext>
            </a:extLst>
          </p:cNvPr>
          <p:cNvSpPr txBox="1"/>
          <p:nvPr/>
        </p:nvSpPr>
        <p:spPr>
          <a:xfrm>
            <a:off x="92365" y="180309"/>
            <a:ext cx="11462326" cy="646331"/>
          </a:xfrm>
          <a:prstGeom prst="rect">
            <a:avLst/>
          </a:prstGeom>
          <a:noFill/>
        </p:spPr>
        <p:txBody>
          <a:bodyPr wrap="square">
            <a:spAutoFit/>
          </a:bodyPr>
          <a:lstStyle/>
          <a:p>
            <a:r>
              <a:rPr lang="en-US" sz="3600" dirty="0">
                <a:latin typeface="Cooper Black" panose="0208090404030B020404" pitchFamily="18" charset="0"/>
              </a:rPr>
              <a:t>More from AnubhavTrainings.com</a:t>
            </a:r>
          </a:p>
        </p:txBody>
      </p:sp>
      <p:pic>
        <p:nvPicPr>
          <p:cNvPr id="6" name="Picture 5">
            <a:hlinkClick r:id="rId2"/>
            <a:extLst>
              <a:ext uri="{FF2B5EF4-FFF2-40B4-BE49-F238E27FC236}">
                <a16:creationId xmlns:a16="http://schemas.microsoft.com/office/drawing/2014/main" id="{3C11E744-8456-4A37-9BA0-092AF3415D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78" y="826640"/>
            <a:ext cx="5727192" cy="3452752"/>
          </a:xfrm>
          <a:prstGeom prst="rect">
            <a:avLst/>
          </a:prstGeom>
          <a:scene3d>
            <a:camera prst="perspectiveLeft"/>
            <a:lightRig rig="threePt" dir="t"/>
          </a:scene3d>
        </p:spPr>
      </p:pic>
      <p:pic>
        <p:nvPicPr>
          <p:cNvPr id="8" name="Picture 7">
            <a:hlinkClick r:id="rId4"/>
            <a:extLst>
              <a:ext uri="{FF2B5EF4-FFF2-40B4-BE49-F238E27FC236}">
                <a16:creationId xmlns:a16="http://schemas.microsoft.com/office/drawing/2014/main" id="{D78BFE9E-91A1-40B2-B91E-34E16BAEA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930" y="1061561"/>
            <a:ext cx="5956261" cy="3337560"/>
          </a:xfrm>
          <a:prstGeom prst="rect">
            <a:avLst/>
          </a:prstGeom>
          <a:scene3d>
            <a:camera prst="perspectiveLeft"/>
            <a:lightRig rig="threePt" dir="t"/>
          </a:scene3d>
        </p:spPr>
      </p:pic>
      <p:pic>
        <p:nvPicPr>
          <p:cNvPr id="10" name="Picture 9">
            <a:hlinkClick r:id="rId6"/>
            <a:extLst>
              <a:ext uri="{FF2B5EF4-FFF2-40B4-BE49-F238E27FC236}">
                <a16:creationId xmlns:a16="http://schemas.microsoft.com/office/drawing/2014/main" id="{4B4996AA-9A5C-4627-ABFF-5F312BFC76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877" y="3132709"/>
            <a:ext cx="5727193" cy="3539652"/>
          </a:xfrm>
          <a:prstGeom prst="rect">
            <a:avLst/>
          </a:prstGeom>
          <a:scene3d>
            <a:camera prst="perspectiveLeft"/>
            <a:lightRig rig="threePt" dir="t"/>
          </a:scene3d>
        </p:spPr>
      </p:pic>
      <p:pic>
        <p:nvPicPr>
          <p:cNvPr id="11" name="Picture 10">
            <a:hlinkClick r:id="rId8"/>
            <a:extLst>
              <a:ext uri="{FF2B5EF4-FFF2-40B4-BE49-F238E27FC236}">
                <a16:creationId xmlns:a16="http://schemas.microsoft.com/office/drawing/2014/main" id="{82B165D0-C409-4669-9E36-D2FB63835D83}"/>
              </a:ext>
            </a:extLst>
          </p:cNvPr>
          <p:cNvPicPr>
            <a:picLocks noChangeAspect="1"/>
          </p:cNvPicPr>
          <p:nvPr/>
        </p:nvPicPr>
        <p:blipFill>
          <a:blip r:embed="rId9"/>
          <a:stretch>
            <a:fillRect/>
          </a:stretch>
        </p:blipFill>
        <p:spPr>
          <a:xfrm>
            <a:off x="192258" y="3340131"/>
            <a:ext cx="5998933" cy="3304731"/>
          </a:xfrm>
          <a:prstGeom prst="rect">
            <a:avLst/>
          </a:prstGeom>
          <a:scene3d>
            <a:camera prst="perspectiveLeft"/>
            <a:lightRig rig="threePt" dir="t"/>
          </a:scene3d>
        </p:spPr>
      </p:pic>
    </p:spTree>
    <p:extLst>
      <p:ext uri="{BB962C8B-B14F-4D97-AF65-F5344CB8AC3E}">
        <p14:creationId xmlns:p14="http://schemas.microsoft.com/office/powerpoint/2010/main" val="264754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Title</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2"/>
          </a:xfrm>
          <a:prstGeom prst="rect">
            <a:avLst/>
          </a:prstGeom>
          <a:noFill/>
        </p:spPr>
        <p:txBody>
          <a:bodyPr wrap="square" rtlCol="0">
            <a:spAutoFit/>
          </a:bodyPr>
          <a:lstStyle/>
          <a:p>
            <a:r>
              <a:rPr lang="en-US" dirty="0"/>
              <a:t>Content</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2168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20B393-B059-4008-BE9A-31AEBF787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042" y="779090"/>
            <a:ext cx="5353730" cy="53537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F07FC580-E2AB-4C55-8C95-D5E077A1D127}"/>
              </a:ext>
            </a:extLst>
          </p:cNvPr>
          <p:cNvSpPr txBox="1">
            <a:spLocks/>
          </p:cNvSpPr>
          <p:nvPr/>
        </p:nvSpPr>
        <p:spPr>
          <a:xfrm>
            <a:off x="261764" y="188640"/>
            <a:ext cx="11292008" cy="7110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prstClr val="black"/>
                </a:solidFill>
                <a:effectLst/>
                <a:uLnTx/>
                <a:uFillTx/>
                <a:latin typeface="Cooper Black" panose="0208090404030B020404" pitchFamily="18" charset="0"/>
              </a:rPr>
              <a:t>Agenda – Day 11</a:t>
            </a:r>
          </a:p>
        </p:txBody>
      </p:sp>
      <p:pic>
        <p:nvPicPr>
          <p:cNvPr id="6" name="Picture 5">
            <a:extLst>
              <a:ext uri="{FF2B5EF4-FFF2-40B4-BE49-F238E27FC236}">
                <a16:creationId xmlns:a16="http://schemas.microsoft.com/office/drawing/2014/main" id="{B632F133-AC7B-4BFC-9A60-F9C1BF83B8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3" name="TextBox 2">
            <a:extLst>
              <a:ext uri="{FF2B5EF4-FFF2-40B4-BE49-F238E27FC236}">
                <a16:creationId xmlns:a16="http://schemas.microsoft.com/office/drawing/2014/main" id="{73A79EAA-1647-4107-B296-669CE3D2F38F}"/>
              </a:ext>
            </a:extLst>
          </p:cNvPr>
          <p:cNvSpPr txBox="1"/>
          <p:nvPr/>
        </p:nvSpPr>
        <p:spPr>
          <a:xfrm>
            <a:off x="638228" y="899721"/>
            <a:ext cx="5353730" cy="2862322"/>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t>Split App Container</a:t>
            </a:r>
          </a:p>
          <a:p>
            <a:pPr marL="285750" indent="-285750">
              <a:buClr>
                <a:schemeClr val="tx1"/>
              </a:buClr>
              <a:buFont typeface="Arial" panose="020B0604020202020204" pitchFamily="34" charset="0"/>
              <a:buChar char="•"/>
            </a:pPr>
            <a:r>
              <a:rPr lang="en-US" dirty="0"/>
              <a:t>Loading Empty view at Start</a:t>
            </a:r>
          </a:p>
          <a:p>
            <a:pPr marL="285750" indent="-285750">
              <a:buClr>
                <a:schemeClr val="tx1"/>
              </a:buClr>
              <a:buFont typeface="Arial" panose="020B0604020202020204" pitchFamily="34" charset="0"/>
              <a:buChar char="•"/>
            </a:pPr>
            <a:r>
              <a:rPr lang="en-US" dirty="0"/>
              <a:t>Performance Issues in our app</a:t>
            </a:r>
          </a:p>
          <a:p>
            <a:pPr marL="285750" indent="-285750">
              <a:buClr>
                <a:schemeClr val="tx1"/>
              </a:buClr>
              <a:buFont typeface="Arial" panose="020B0604020202020204" pitchFamily="34" charset="0"/>
              <a:buChar char="•"/>
            </a:pPr>
            <a:r>
              <a:rPr lang="en-US" dirty="0"/>
              <a:t>Introduction to Router</a:t>
            </a:r>
          </a:p>
          <a:p>
            <a:pPr marL="285750" indent="-285750">
              <a:buClr>
                <a:schemeClr val="tx1"/>
              </a:buClr>
              <a:buFont typeface="Arial" panose="020B0604020202020204" pitchFamily="34" charset="0"/>
              <a:buChar char="•"/>
            </a:pPr>
            <a:r>
              <a:rPr lang="en-US" dirty="0"/>
              <a:t>Routing Configuration</a:t>
            </a:r>
          </a:p>
          <a:p>
            <a:pPr marL="285750" indent="-285750">
              <a:buClr>
                <a:schemeClr val="tx1"/>
              </a:buClr>
              <a:buFont typeface="Arial" panose="020B0604020202020204" pitchFamily="34" charset="0"/>
              <a:buChar char="•"/>
            </a:pPr>
            <a:r>
              <a:rPr lang="en-US" dirty="0"/>
              <a:t>Route Match Handler</a:t>
            </a:r>
          </a:p>
          <a:p>
            <a:pPr marL="285750" indent="-285750">
              <a:buClr>
                <a:schemeClr val="tx1"/>
              </a:buClr>
              <a:buFont typeface="Arial" panose="020B0604020202020204" pitchFamily="34" charset="0"/>
              <a:buChar char="•"/>
            </a:pPr>
            <a:r>
              <a:rPr lang="en-US" dirty="0"/>
              <a:t>Icon Tab Bar</a:t>
            </a:r>
          </a:p>
          <a:p>
            <a:pPr marL="285750" indent="-285750">
              <a:buClr>
                <a:schemeClr val="tx1"/>
              </a:buClr>
              <a:buFont typeface="Arial" panose="020B0604020202020204" pitchFamily="34" charset="0"/>
              <a:buChar char="•"/>
            </a:pPr>
            <a:r>
              <a:rPr lang="en-US" dirty="0"/>
              <a:t>Responsive Table (sap.m.Table)</a:t>
            </a:r>
          </a:p>
          <a:p>
            <a:pPr marL="285750" indent="-285750">
              <a:buClr>
                <a:schemeClr val="tx1"/>
              </a:buClr>
              <a:buFont typeface="Arial" panose="020B0604020202020204" pitchFamily="34" charset="0"/>
              <a:buChar char="•"/>
            </a:pPr>
            <a:endParaRPr lang="en-US" dirty="0"/>
          </a:p>
          <a:p>
            <a:pPr marL="285750" indent="-285750">
              <a:buClr>
                <a:schemeClr val="tx1"/>
              </a:buClr>
              <a:buFont typeface="Arial" panose="020B0604020202020204" pitchFamily="34" charset="0"/>
              <a:buChar char="•"/>
            </a:pPr>
            <a:endParaRPr lang="en-US" dirty="0"/>
          </a:p>
        </p:txBody>
      </p:sp>
      <p:sp>
        <p:nvSpPr>
          <p:cNvPr id="9" name="Footer Placeholder 45">
            <a:extLst>
              <a:ext uri="{FF2B5EF4-FFF2-40B4-BE49-F238E27FC236}">
                <a16:creationId xmlns:a16="http://schemas.microsoft.com/office/drawing/2014/main" id="{51D77C38-BB47-4E3F-84A5-C28B21492055}"/>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232185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SplitApp Container Control</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923330"/>
          </a:xfrm>
          <a:prstGeom prst="rect">
            <a:avLst/>
          </a:prstGeom>
          <a:noFill/>
        </p:spPr>
        <p:txBody>
          <a:bodyPr wrap="square" rtlCol="0">
            <a:spAutoFit/>
          </a:bodyPr>
          <a:lstStyle/>
          <a:p>
            <a:r>
              <a:rPr lang="en-US" sz="1800" dirty="0"/>
              <a:t>A  split app container control will divide our app into 2 parts, 1</a:t>
            </a:r>
            <a:r>
              <a:rPr lang="en-US" sz="1800" baseline="30000" dirty="0"/>
              <a:t>st</a:t>
            </a:r>
            <a:r>
              <a:rPr lang="en-US" sz="1800" dirty="0"/>
              <a:t> is called master section and 2</a:t>
            </a:r>
            <a:r>
              <a:rPr lang="en-US" sz="1800" baseline="30000" dirty="0"/>
              <a:t>nd</a:t>
            </a:r>
            <a:r>
              <a:rPr lang="en-US" sz="1800" dirty="0"/>
              <a:t> is called detail section. It is used to fully optimize the screen width for desktop apps.</a:t>
            </a:r>
          </a:p>
          <a:p>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Rectangle 2">
            <a:extLst>
              <a:ext uri="{FF2B5EF4-FFF2-40B4-BE49-F238E27FC236}">
                <a16:creationId xmlns:a16="http://schemas.microsoft.com/office/drawing/2014/main" id="{19C5EC0D-15BC-4224-861D-9545583FB685}"/>
              </a:ext>
            </a:extLst>
          </p:cNvPr>
          <p:cNvSpPr/>
          <p:nvPr/>
        </p:nvSpPr>
        <p:spPr>
          <a:xfrm>
            <a:off x="472272" y="2715567"/>
            <a:ext cx="3346102" cy="2610059"/>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App Container</a:t>
            </a:r>
          </a:p>
        </p:txBody>
      </p:sp>
      <p:sp>
        <p:nvSpPr>
          <p:cNvPr id="4" name="Rectangle 3">
            <a:extLst>
              <a:ext uri="{FF2B5EF4-FFF2-40B4-BE49-F238E27FC236}">
                <a16:creationId xmlns:a16="http://schemas.microsoft.com/office/drawing/2014/main" id="{0CAB0B8A-7DD2-4418-B394-28DFFB879C9D}"/>
              </a:ext>
            </a:extLst>
          </p:cNvPr>
          <p:cNvSpPr/>
          <p:nvPr/>
        </p:nvSpPr>
        <p:spPr>
          <a:xfrm>
            <a:off x="602900" y="3468565"/>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18" name="Rectangle 17">
            <a:extLst>
              <a:ext uri="{FF2B5EF4-FFF2-40B4-BE49-F238E27FC236}">
                <a16:creationId xmlns:a16="http://schemas.microsoft.com/office/drawing/2014/main" id="{5DFCAA71-9C48-4231-9610-689624625B46}"/>
              </a:ext>
            </a:extLst>
          </p:cNvPr>
          <p:cNvSpPr/>
          <p:nvPr/>
        </p:nvSpPr>
        <p:spPr>
          <a:xfrm>
            <a:off x="1924260" y="4020596"/>
            <a:ext cx="1698171" cy="111536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5" name="Rectangle 4">
            <a:extLst>
              <a:ext uri="{FF2B5EF4-FFF2-40B4-BE49-F238E27FC236}">
                <a16:creationId xmlns:a16="http://schemas.microsoft.com/office/drawing/2014/main" id="{4F0B9E5F-2D9D-488C-8EA0-CB434C13CD3A}"/>
              </a:ext>
            </a:extLst>
          </p:cNvPr>
          <p:cNvSpPr/>
          <p:nvPr/>
        </p:nvSpPr>
        <p:spPr>
          <a:xfrm>
            <a:off x="4863402" y="1919235"/>
            <a:ext cx="6953460" cy="4159675"/>
          </a:xfrm>
          <a:prstGeom prst="rect">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dirty="0"/>
              <a:t>SplitApp Container</a:t>
            </a:r>
          </a:p>
        </p:txBody>
      </p:sp>
      <p:sp>
        <p:nvSpPr>
          <p:cNvPr id="16" name="Rectangle 15">
            <a:extLst>
              <a:ext uri="{FF2B5EF4-FFF2-40B4-BE49-F238E27FC236}">
                <a16:creationId xmlns:a16="http://schemas.microsoft.com/office/drawing/2014/main" id="{70B0C5F1-E1C2-4B6B-B82F-C53DA1AF740E}"/>
              </a:ext>
            </a:extLst>
          </p:cNvPr>
          <p:cNvSpPr/>
          <p:nvPr/>
        </p:nvSpPr>
        <p:spPr>
          <a:xfrm>
            <a:off x="5139734" y="2498752"/>
            <a:ext cx="2120201"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masterPages</a:t>
            </a:r>
          </a:p>
        </p:txBody>
      </p:sp>
      <p:sp>
        <p:nvSpPr>
          <p:cNvPr id="23" name="Rectangle 22">
            <a:extLst>
              <a:ext uri="{FF2B5EF4-FFF2-40B4-BE49-F238E27FC236}">
                <a16:creationId xmlns:a16="http://schemas.microsoft.com/office/drawing/2014/main" id="{400ABAC9-D84F-494C-9BC2-F4271F07B124}"/>
              </a:ext>
            </a:extLst>
          </p:cNvPr>
          <p:cNvSpPr/>
          <p:nvPr/>
        </p:nvSpPr>
        <p:spPr>
          <a:xfrm>
            <a:off x="7418197" y="2498752"/>
            <a:ext cx="4170903" cy="3399630"/>
          </a:xfrm>
          <a:prstGeom prst="rect">
            <a:avLst/>
          </a:prstGeom>
        </p:spPr>
        <p:style>
          <a:lnRef idx="0">
            <a:schemeClr val="accent2"/>
          </a:lnRef>
          <a:fillRef idx="3">
            <a:schemeClr val="accent2"/>
          </a:fillRef>
          <a:effectRef idx="3">
            <a:schemeClr val="accent2"/>
          </a:effectRef>
          <a:fontRef idx="minor">
            <a:schemeClr val="lt1"/>
          </a:fontRef>
        </p:style>
        <p:txBody>
          <a:bodyPr rtlCol="0" anchor="t"/>
          <a:lstStyle/>
          <a:p>
            <a:pPr algn="ctr"/>
            <a:r>
              <a:rPr lang="en-US" dirty="0"/>
              <a:t>detailPages</a:t>
            </a:r>
          </a:p>
        </p:txBody>
      </p:sp>
      <p:sp>
        <p:nvSpPr>
          <p:cNvPr id="19" name="Rectangle 18">
            <a:extLst>
              <a:ext uri="{FF2B5EF4-FFF2-40B4-BE49-F238E27FC236}">
                <a16:creationId xmlns:a16="http://schemas.microsoft.com/office/drawing/2014/main" id="{58CFAAAD-F966-4740-95FE-2260E3D8C334}"/>
              </a:ext>
            </a:extLst>
          </p:cNvPr>
          <p:cNvSpPr/>
          <p:nvPr/>
        </p:nvSpPr>
        <p:spPr>
          <a:xfrm>
            <a:off x="5428622" y="3298612"/>
            <a:ext cx="1534886" cy="199686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View1</a:t>
            </a:r>
          </a:p>
        </p:txBody>
      </p:sp>
      <p:sp>
        <p:nvSpPr>
          <p:cNvPr id="24" name="Rectangle 23">
            <a:extLst>
              <a:ext uri="{FF2B5EF4-FFF2-40B4-BE49-F238E27FC236}">
                <a16:creationId xmlns:a16="http://schemas.microsoft.com/office/drawing/2014/main" id="{61E4D292-8AC9-4980-B92E-DBE2FCD5693F}"/>
              </a:ext>
            </a:extLst>
          </p:cNvPr>
          <p:cNvSpPr/>
          <p:nvPr/>
        </p:nvSpPr>
        <p:spPr>
          <a:xfrm>
            <a:off x="7761514" y="3300182"/>
            <a:ext cx="3542882" cy="202701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View2</a:t>
            </a:r>
          </a:p>
        </p:txBody>
      </p:sp>
      <p:sp>
        <p:nvSpPr>
          <p:cNvPr id="26" name="Arrow: Curved Right 25">
            <a:extLst>
              <a:ext uri="{FF2B5EF4-FFF2-40B4-BE49-F238E27FC236}">
                <a16:creationId xmlns:a16="http://schemas.microsoft.com/office/drawing/2014/main" id="{FDEAE106-07CE-4955-9329-3AE790C59D95}"/>
              </a:ext>
            </a:extLst>
          </p:cNvPr>
          <p:cNvSpPr/>
          <p:nvPr/>
        </p:nvSpPr>
        <p:spPr>
          <a:xfrm rot="10800000">
            <a:off x="2733151" y="3007448"/>
            <a:ext cx="512465" cy="1184283"/>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7" name="Arrow: Curved Right 26">
            <a:extLst>
              <a:ext uri="{FF2B5EF4-FFF2-40B4-BE49-F238E27FC236}">
                <a16:creationId xmlns:a16="http://schemas.microsoft.com/office/drawing/2014/main" id="{20A8094C-4F75-4DBC-81EF-349BE80600AA}"/>
              </a:ext>
            </a:extLst>
          </p:cNvPr>
          <p:cNvSpPr/>
          <p:nvPr/>
        </p:nvSpPr>
        <p:spPr>
          <a:xfrm flipV="1">
            <a:off x="887604" y="2916534"/>
            <a:ext cx="442127" cy="84391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D6C3C4B8-92BB-4911-94BA-4C570730C4AE}"/>
              </a:ext>
            </a:extLst>
          </p:cNvPr>
          <p:cNvSpPr/>
          <p:nvPr/>
        </p:nvSpPr>
        <p:spPr>
          <a:xfrm flipV="1">
            <a:off x="538340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29" name="Arrow: Curved Right 28">
            <a:extLst>
              <a:ext uri="{FF2B5EF4-FFF2-40B4-BE49-F238E27FC236}">
                <a16:creationId xmlns:a16="http://schemas.microsoft.com/office/drawing/2014/main" id="{FB847B83-E396-4905-96CC-08A40F938F07}"/>
              </a:ext>
            </a:extLst>
          </p:cNvPr>
          <p:cNvSpPr/>
          <p:nvPr/>
        </p:nvSpPr>
        <p:spPr>
          <a:xfrm flipV="1">
            <a:off x="8142514" y="2916534"/>
            <a:ext cx="324897" cy="579517"/>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0" name="Arrow: Curved Right 29">
            <a:extLst>
              <a:ext uri="{FF2B5EF4-FFF2-40B4-BE49-F238E27FC236}">
                <a16:creationId xmlns:a16="http://schemas.microsoft.com/office/drawing/2014/main" id="{A55E0019-3E0D-454B-BF4E-188F4428F6C5}"/>
              </a:ext>
            </a:extLst>
          </p:cNvPr>
          <p:cNvSpPr/>
          <p:nvPr/>
        </p:nvSpPr>
        <p:spPr>
          <a:xfrm flipV="1">
            <a:off x="5266173" y="2155665"/>
            <a:ext cx="324897" cy="652461"/>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31" name="Arrow: Curved Right 30">
            <a:extLst>
              <a:ext uri="{FF2B5EF4-FFF2-40B4-BE49-F238E27FC236}">
                <a16:creationId xmlns:a16="http://schemas.microsoft.com/office/drawing/2014/main" id="{3ED2541B-6942-4FDD-B77A-5DF72AC7FBAD}"/>
              </a:ext>
            </a:extLst>
          </p:cNvPr>
          <p:cNvSpPr/>
          <p:nvPr/>
        </p:nvSpPr>
        <p:spPr>
          <a:xfrm flipH="1" flipV="1">
            <a:off x="10162232" y="2208993"/>
            <a:ext cx="324897" cy="579518"/>
          </a:xfrm>
          <a:prstGeom prst="curved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09396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SplitApp (Mater Detail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2031325"/>
          </a:xfrm>
          <a:prstGeom prst="rect">
            <a:avLst/>
          </a:prstGeom>
          <a:noFill/>
        </p:spPr>
        <p:txBody>
          <a:bodyPr wrap="square" rtlCol="0">
            <a:spAutoFit/>
          </a:bodyPr>
          <a:lstStyle/>
          <a:p>
            <a:r>
              <a:rPr lang="en-US" dirty="0"/>
              <a:t>Now we will convert our worklist app to a master detail application.</a:t>
            </a:r>
          </a:p>
          <a:p>
            <a:r>
              <a:rPr lang="en-US" dirty="0"/>
              <a:t>Once we change the app container, we have to change the method of getting the view object in onNext function.</a:t>
            </a:r>
          </a:p>
          <a:p>
            <a:endParaRPr lang="en-US" dirty="0"/>
          </a:p>
          <a:p>
            <a:r>
              <a:rPr lang="en-US" dirty="0"/>
              <a:t>Code Links: </a:t>
            </a:r>
          </a:p>
          <a:p>
            <a:pPr marL="285750" indent="-285750">
              <a:buFontTx/>
              <a:buChar char="-"/>
            </a:pPr>
            <a:r>
              <a:rPr lang="en-US" dirty="0"/>
              <a:t>App.view.xml</a:t>
            </a:r>
          </a:p>
          <a:p>
            <a:pPr marL="285750" indent="-285750">
              <a:buFontTx/>
              <a:buChar char="-"/>
            </a:pPr>
            <a:r>
              <a:rPr lang="en-US" dirty="0"/>
              <a:t>Component.js</a:t>
            </a:r>
          </a:p>
          <a:p>
            <a:pPr marL="285750" indent="-285750">
              <a:buFontTx/>
              <a:buChar char="-"/>
            </a:pPr>
            <a:r>
              <a:rPr lang="en-US" dirty="0"/>
              <a:t>View1.controller.js</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6EE6BE6E-C442-4E2C-BC4F-90C213A3B123}"/>
              </a:ext>
            </a:extLst>
          </p:cNvPr>
          <p:cNvPicPr>
            <a:picLocks noChangeAspect="1"/>
          </p:cNvPicPr>
          <p:nvPr/>
        </p:nvPicPr>
        <p:blipFill>
          <a:blip r:embed="rId3"/>
          <a:stretch>
            <a:fillRect/>
          </a:stretch>
        </p:blipFill>
        <p:spPr>
          <a:xfrm>
            <a:off x="3260795" y="2110678"/>
            <a:ext cx="8162611" cy="3968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682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Empty View at start</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693319"/>
          </a:xfrm>
          <a:prstGeom prst="rect">
            <a:avLst/>
          </a:prstGeom>
          <a:noFill/>
        </p:spPr>
        <p:txBody>
          <a:bodyPr wrap="square" rtlCol="0">
            <a:spAutoFit/>
          </a:bodyPr>
          <a:lstStyle/>
          <a:p>
            <a:r>
              <a:rPr lang="en-US" dirty="0"/>
              <a:t>Now we want to load an Empty view in the detail section when our application starts.</a:t>
            </a:r>
          </a:p>
          <a:p>
            <a:r>
              <a:rPr lang="en-US" dirty="0"/>
              <a:t>To do this first we need to create one Empty View and Empty controller.</a:t>
            </a:r>
          </a:p>
          <a:p>
            <a:r>
              <a:rPr lang="en-US" dirty="0"/>
              <a:t>After we need to add the Empty view to the Split App container in the Component.js file.</a:t>
            </a:r>
          </a:p>
          <a:p>
            <a:r>
              <a:rPr lang="en-US" dirty="0"/>
              <a:t>	</a:t>
            </a:r>
            <a:r>
              <a:rPr lang="en-US" b="0" dirty="0">
                <a:solidFill>
                  <a:srgbClr val="001080"/>
                </a:solidFill>
                <a:effectLst/>
                <a:latin typeface="Consolas" panose="020B0609020204030204" pitchFamily="49" charset="0"/>
              </a:rPr>
              <a:t>oAppCon</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addMasterPage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oEmpty</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addDetailPage</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oView2</a:t>
            </a:r>
            <a:r>
              <a:rPr lang="en-US" b="0" dirty="0">
                <a:solidFill>
                  <a:srgbClr val="000000"/>
                </a:solidFill>
                <a:effectLst/>
                <a:latin typeface="Consolas" panose="020B0609020204030204" pitchFamily="49" charset="0"/>
              </a:rPr>
              <a:t>);</a:t>
            </a: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solidFill>
                <a:srgbClr val="000000"/>
              </a:solidFill>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dirty="0">
                <a:solidFill>
                  <a:srgbClr val="000000"/>
                </a:solidFill>
              </a:rPr>
              <a:t>Code Link: </a:t>
            </a:r>
          </a:p>
          <a:p>
            <a:pPr marL="285750" indent="-285750">
              <a:buFontTx/>
              <a:buChar char="-"/>
            </a:pPr>
            <a:r>
              <a:rPr lang="en-US" b="0" dirty="0">
                <a:solidFill>
                  <a:srgbClr val="000000"/>
                </a:solidFill>
                <a:effectLst/>
              </a:rPr>
              <a:t>Empty.view.xml</a:t>
            </a:r>
          </a:p>
          <a:p>
            <a:pPr marL="285750" indent="-285750">
              <a:buFontTx/>
              <a:buChar char="-"/>
            </a:pPr>
            <a:r>
              <a:rPr lang="en-US" dirty="0">
                <a:solidFill>
                  <a:srgbClr val="000000"/>
                </a:solidFill>
              </a:rPr>
              <a:t>Empty.controller.js</a:t>
            </a:r>
          </a:p>
          <a:p>
            <a:pPr marL="285750" indent="-285750">
              <a:buFontTx/>
              <a:buChar char="-"/>
            </a:pPr>
            <a:r>
              <a:rPr lang="en-US" b="0" dirty="0">
                <a:solidFill>
                  <a:srgbClr val="000000"/>
                </a:solidFill>
                <a:effectLst/>
              </a:rPr>
              <a:t>Component.js</a:t>
            </a:r>
          </a:p>
          <a:p>
            <a:pPr marL="285750" indent="-285750">
              <a:buFontTx/>
              <a:buChar char="-"/>
            </a:pPr>
            <a:r>
              <a:rPr lang="en-US" dirty="0">
                <a:solidFill>
                  <a:srgbClr val="000000"/>
                </a:solidFill>
              </a:rPr>
              <a:t>View1.controller.js</a:t>
            </a:r>
            <a:endParaRPr lang="en-US" b="0" dirty="0">
              <a:solidFill>
                <a:srgbClr val="000000"/>
              </a:solidFill>
              <a:effectLst/>
            </a:endParaRP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3" name="Left Brace 2">
            <a:extLst>
              <a:ext uri="{FF2B5EF4-FFF2-40B4-BE49-F238E27FC236}">
                <a16:creationId xmlns:a16="http://schemas.microsoft.com/office/drawing/2014/main" id="{AB20C466-46BD-4851-964A-6516A325A832}"/>
              </a:ext>
            </a:extLst>
          </p:cNvPr>
          <p:cNvSpPr/>
          <p:nvPr/>
        </p:nvSpPr>
        <p:spPr>
          <a:xfrm rot="16200000">
            <a:off x="6219932" y="843957"/>
            <a:ext cx="371788" cy="2642712"/>
          </a:xfrm>
          <a:prstGeom prst="leftBrace">
            <a:avLst>
              <a:gd name="adj1" fmla="val 9121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8E208F0-E52B-4AB7-A779-D95CBD3FC0D0}"/>
              </a:ext>
            </a:extLst>
          </p:cNvPr>
          <p:cNvSpPr txBox="1"/>
          <p:nvPr/>
        </p:nvSpPr>
        <p:spPr>
          <a:xfrm>
            <a:off x="5315578" y="2364140"/>
            <a:ext cx="2562330" cy="646331"/>
          </a:xfrm>
          <a:prstGeom prst="rect">
            <a:avLst/>
          </a:prstGeom>
          <a:noFill/>
        </p:spPr>
        <p:txBody>
          <a:bodyPr wrap="square" rtlCol="0">
            <a:spAutoFit/>
          </a:bodyPr>
          <a:lstStyle/>
          <a:p>
            <a:r>
              <a:rPr lang="en-US" dirty="0"/>
              <a:t>This view will be loaded by default</a:t>
            </a:r>
          </a:p>
        </p:txBody>
      </p:sp>
      <p:pic>
        <p:nvPicPr>
          <p:cNvPr id="6" name="Picture 5">
            <a:extLst>
              <a:ext uri="{FF2B5EF4-FFF2-40B4-BE49-F238E27FC236}">
                <a16:creationId xmlns:a16="http://schemas.microsoft.com/office/drawing/2014/main" id="{E291DE12-A8E8-43E1-BABF-66C16C958DFB}"/>
              </a:ext>
            </a:extLst>
          </p:cNvPr>
          <p:cNvPicPr>
            <a:picLocks noChangeAspect="1"/>
          </p:cNvPicPr>
          <p:nvPr/>
        </p:nvPicPr>
        <p:blipFill>
          <a:blip r:embed="rId3"/>
          <a:stretch>
            <a:fillRect/>
          </a:stretch>
        </p:blipFill>
        <p:spPr>
          <a:xfrm>
            <a:off x="4631497" y="3414077"/>
            <a:ext cx="7107530" cy="2116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6589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Performance Issues in our Fiori App</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668472" cy="3416320"/>
          </a:xfrm>
          <a:prstGeom prst="rect">
            <a:avLst/>
          </a:prstGeom>
          <a:noFill/>
        </p:spPr>
        <p:txBody>
          <a:bodyPr wrap="square" rtlCol="0">
            <a:spAutoFit/>
          </a:bodyPr>
          <a:lstStyle/>
          <a:p>
            <a:pPr marL="342900" indent="-342900" algn="just">
              <a:buFont typeface="Wingdings" panose="05000000000000000000" pitchFamily="2" charset="2"/>
              <a:buChar char="§"/>
              <a:defRPr/>
            </a:pPr>
            <a:r>
              <a:rPr lang="en-US" sz="1800" dirty="0"/>
              <a:t>We have used </a:t>
            </a:r>
            <a:r>
              <a:rPr lang="en-US" sz="1800" b="1" i="1" dirty="0"/>
              <a:t>sap.ui.view</a:t>
            </a:r>
            <a:r>
              <a:rPr lang="en-US" sz="1800" dirty="0"/>
              <a:t> API to create the object of the view, but it seems that the API is obsolete. Then what is the right way to instantiate our view?</a:t>
            </a:r>
          </a:p>
          <a:p>
            <a:pPr marL="342900" indent="-342900" algn="just">
              <a:buFont typeface="Wingdings" panose="05000000000000000000" pitchFamily="2" charset="2"/>
              <a:buChar char="§"/>
              <a:defRPr/>
            </a:pPr>
            <a:r>
              <a:rPr lang="en-US" sz="1800" dirty="0"/>
              <a:t>All the view objects are instantiated when app starts, whether we want or not. If user does not navigate to a view, still the view object is getting created. This is a misuse of computation power and slow down our app when number of views are increased/high.</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t>For each view, we are writing more and more code to create object, multiple developers will add this code in different place, because of this the maintenance will be come very expensive even the handover will be very hard.</a:t>
            </a:r>
          </a:p>
          <a:p>
            <a:pPr marL="342900" indent="-342900" algn="just">
              <a:buFont typeface="Wingdings" panose="05000000000000000000" pitchFamily="2" charset="2"/>
              <a:buChar char="§"/>
              <a:defRPr/>
            </a:pPr>
            <a:r>
              <a:rPr lang="en-US" sz="1800" dirty="0"/>
              <a:t>The browser navigation button (back) is not working properly.</a:t>
            </a:r>
          </a:p>
          <a:p>
            <a:pPr marL="342900" indent="-342900" algn="just">
              <a:buFont typeface="Wingdings" panose="05000000000000000000" pitchFamily="2" charset="2"/>
              <a:buChar char="§"/>
              <a:defRPr/>
            </a:pPr>
            <a:r>
              <a:rPr lang="en-US" sz="1800" dirty="0"/>
              <a:t>When the refresh of app happens, the application should restore the state of the UI. It should not start all over again. So user will not frustrate applying all the filters again.</a:t>
            </a:r>
          </a:p>
          <a:p>
            <a:pPr marL="342900" indent="-342900" algn="just">
              <a:buFont typeface="Wingdings" panose="05000000000000000000" pitchFamily="2" charset="2"/>
              <a:buChar char="§"/>
              <a:defRPr/>
            </a:pPr>
            <a:r>
              <a:rPr lang="en-US" sz="1800" dirty="0"/>
              <a:t>When we take a URL of the page and share with colleagues/friends/family, when they open same URL, Eventually they should see the same state of application what I see. Basically we should restore the state of UI as it is in our system.</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6" name="Picture 5" descr="Jake Sully Catches The Great Leonopteryx - The return of Toruk Makto Scene - Avatar(2009) | MovieCutz - YouTube">
            <a:extLst>
              <a:ext uri="{FF2B5EF4-FFF2-40B4-BE49-F238E27FC236}">
                <a16:creationId xmlns:a16="http://schemas.microsoft.com/office/drawing/2014/main" id="{262CBB3C-1E1B-48C3-A459-85FF6C8F1E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810" y="4218151"/>
            <a:ext cx="4304209" cy="24211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D147E5-F377-4654-9A90-BC9BEA15FEB9}"/>
              </a:ext>
            </a:extLst>
          </p:cNvPr>
          <p:cNvSpPr txBox="1"/>
          <p:nvPr/>
        </p:nvSpPr>
        <p:spPr>
          <a:xfrm>
            <a:off x="9118651" y="4996697"/>
            <a:ext cx="2620376" cy="707886"/>
          </a:xfrm>
          <a:prstGeom prst="rect">
            <a:avLst/>
          </a:prstGeom>
          <a:noFill/>
        </p:spPr>
        <p:txBody>
          <a:bodyPr wrap="square"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4000" u="sng" dirty="0">
                <a:latin typeface="72 Black" panose="020B0A04030603020204" pitchFamily="34" charset="0"/>
                <a:cs typeface="72 Black" panose="020B0A04030603020204" pitchFamily="34" charset="0"/>
              </a:rPr>
              <a:t>Router</a:t>
            </a:r>
          </a:p>
        </p:txBody>
      </p:sp>
      <p:sp>
        <p:nvSpPr>
          <p:cNvPr id="9" name="Arrow: Right 8">
            <a:extLst>
              <a:ext uri="{FF2B5EF4-FFF2-40B4-BE49-F238E27FC236}">
                <a16:creationId xmlns:a16="http://schemas.microsoft.com/office/drawing/2014/main" id="{698E0AAF-1DEC-42D7-83CB-0EC4DC53ECD6}"/>
              </a:ext>
            </a:extLst>
          </p:cNvPr>
          <p:cNvSpPr/>
          <p:nvPr/>
        </p:nvSpPr>
        <p:spPr>
          <a:xfrm>
            <a:off x="6225739" y="4996697"/>
            <a:ext cx="1728192" cy="8640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53956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Router</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5" y="779090"/>
            <a:ext cx="10972292" cy="572785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dirty="0"/>
              <a:t>Router is an object which is provided by SAP UI5 Component (UIComponent).</a:t>
            </a:r>
          </a:p>
          <a:p>
            <a:pPr marL="285750" indent="-285750" algn="just">
              <a:buFont typeface="Wingdings" panose="05000000000000000000" pitchFamily="2" charset="2"/>
              <a:buChar char="§"/>
            </a:pPr>
            <a:r>
              <a:rPr lang="en-US" sz="1800" dirty="0"/>
              <a:t>It is responsible for creating our view objects on demand.</a:t>
            </a:r>
            <a:endParaRPr lang="en-US" dirty="0"/>
          </a:p>
          <a:p>
            <a:pPr marL="285750" indent="-285750" algn="just">
              <a:buFont typeface="Wingdings" panose="05000000000000000000" pitchFamily="2" charset="2"/>
              <a:buChar char="§"/>
            </a:pPr>
            <a:r>
              <a:rPr lang="en-US" sz="1800" dirty="0"/>
              <a:t>It is also responsible for complete app navigation based on pattern (end point, hash tag).</a:t>
            </a:r>
          </a:p>
          <a:p>
            <a:pPr marL="285750" indent="-285750" algn="just">
              <a:buFont typeface="Wingdings" panose="05000000000000000000" pitchFamily="2" charset="2"/>
              <a:buChar char="§"/>
            </a:pPr>
            <a:endParaRPr lang="en-US" dirty="0"/>
          </a:p>
          <a:p>
            <a:pPr algn="just"/>
            <a:r>
              <a:rPr lang="en-US" b="1" dirty="0"/>
              <a:t>How to use router:</a:t>
            </a:r>
          </a:p>
          <a:p>
            <a:pPr marL="342900" indent="-342900" algn="just">
              <a:buFont typeface="+mj-lt"/>
              <a:buAutoNum type="arabicPeriod"/>
            </a:pPr>
            <a:r>
              <a:rPr lang="en-US" dirty="0"/>
              <a:t>Get the router object form the UIComponent class.</a:t>
            </a:r>
          </a:p>
          <a:p>
            <a:pPr marL="342900" indent="-342900" algn="just">
              <a:buFont typeface="+mj-lt"/>
              <a:buAutoNum type="arabicPeriod"/>
            </a:pPr>
            <a:r>
              <a:rPr lang="en-US" dirty="0"/>
              <a:t>Call initialize method using the object</a:t>
            </a:r>
          </a:p>
          <a:p>
            <a:pPr marL="342900" indent="-342900" algn="just">
              <a:buFont typeface="+mj-lt"/>
              <a:buAutoNum type="arabicPeriod"/>
            </a:pPr>
            <a:r>
              <a:rPr lang="en-US" dirty="0">
                <a:solidFill>
                  <a:prstClr val="black"/>
                </a:solidFill>
              </a:rPr>
              <a:t>The initialize method will SCAN manifest.json to find the routing configuration (mandatory).</a:t>
            </a:r>
          </a:p>
          <a:p>
            <a:pPr marL="342900" indent="-342900" algn="just">
              <a:buFont typeface="+mj-lt"/>
              <a:buAutoNum type="arabicPeriod"/>
            </a:pPr>
            <a:r>
              <a:rPr lang="en-US" dirty="0">
                <a:solidFill>
                  <a:prstClr val="black"/>
                </a:solidFill>
              </a:rPr>
              <a:t>Add the routing configuration in manifest.json</a:t>
            </a:r>
          </a:p>
          <a:p>
            <a:pPr marL="1066693" lvl="1" indent="-457200" algn="just">
              <a:buAutoNum type="arabicPeriod"/>
            </a:pPr>
            <a:r>
              <a:rPr lang="en-US" dirty="0">
                <a:solidFill>
                  <a:schemeClr val="accent6"/>
                </a:solidFill>
              </a:rPr>
              <a:t>rootView</a:t>
            </a:r>
            <a:r>
              <a:rPr lang="en-US" dirty="0"/>
              <a:t> – base view we want to load</a:t>
            </a:r>
          </a:p>
          <a:p>
            <a:pPr marL="1066693" lvl="1" indent="-457200" algn="just">
              <a:buAutoNum type="arabicPeriod"/>
            </a:pPr>
            <a:r>
              <a:rPr lang="en-US" dirty="0">
                <a:solidFill>
                  <a:schemeClr val="accent6"/>
                </a:solidFill>
              </a:rPr>
              <a:t>config</a:t>
            </a:r>
            <a:r>
              <a:rPr lang="en-US" dirty="0"/>
              <a:t> – base configuration like view type, path of all views etc.</a:t>
            </a:r>
          </a:p>
          <a:p>
            <a:pPr marL="1066693" lvl="1" indent="-457200" algn="just">
              <a:buAutoNum type="arabicPeriod"/>
            </a:pPr>
            <a:r>
              <a:rPr lang="en-US" dirty="0">
                <a:solidFill>
                  <a:schemeClr val="accent6"/>
                </a:solidFill>
              </a:rPr>
              <a:t>routes</a:t>
            </a:r>
            <a:r>
              <a:rPr lang="en-US" dirty="0"/>
              <a:t> – array of all the targets, patterns and route names</a:t>
            </a:r>
          </a:p>
          <a:p>
            <a:pPr marL="1066693" lvl="1" indent="-457200" algn="just">
              <a:buAutoNum type="arabicPeriod"/>
            </a:pPr>
            <a:r>
              <a:rPr lang="en-US" dirty="0">
                <a:solidFill>
                  <a:schemeClr val="accent6"/>
                </a:solidFill>
              </a:rPr>
              <a:t>targets</a:t>
            </a:r>
            <a:r>
              <a:rPr lang="en-US" dirty="0"/>
              <a:t> – put all the end point target with views which needs to be instantiated and nav.</a:t>
            </a:r>
          </a:p>
          <a:p>
            <a:pPr algn="just">
              <a:lnSpc>
                <a:spcPct val="150000"/>
              </a:lnSpc>
            </a:pPr>
            <a:endParaRPr lang="en-US" sz="1800" b="1" i="0" dirty="0">
              <a:solidFill>
                <a:srgbClr val="222222"/>
              </a:solidFill>
              <a:effectLst/>
              <a:latin typeface="Calibri (Body)"/>
            </a:endParaRPr>
          </a:p>
          <a:p>
            <a:pPr algn="just">
              <a:lnSpc>
                <a:spcPct val="150000"/>
              </a:lnSpc>
            </a:pPr>
            <a:r>
              <a:rPr lang="en-US" sz="1800" b="1" i="0" dirty="0">
                <a:solidFill>
                  <a:schemeClr val="accent6"/>
                </a:solidFill>
                <a:effectLst/>
                <a:latin typeface="Calibri (Body)"/>
              </a:rPr>
              <a:t>Sap.m.routing.Router</a:t>
            </a:r>
            <a:r>
              <a:rPr lang="en-US" sz="1800" b="0" i="0" dirty="0">
                <a:solidFill>
                  <a:schemeClr val="accent6"/>
                </a:solidFill>
                <a:effectLst/>
                <a:latin typeface="Calibri (Body)"/>
              </a:rPr>
              <a:t> </a:t>
            </a:r>
            <a:r>
              <a:rPr lang="en-US" sz="1800" b="0" i="0" dirty="0">
                <a:solidFill>
                  <a:srgbClr val="222222"/>
                </a:solidFill>
                <a:effectLst/>
                <a:latin typeface="Calibri (Body)"/>
              </a:rPr>
              <a:t>is the class used for Routing and Navigation purpose in SAP UI5 framework.</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Pattern</a:t>
            </a:r>
            <a:r>
              <a:rPr lang="en-US" sz="1800" b="1" dirty="0">
                <a:solidFill>
                  <a:srgbClr val="222222"/>
                </a:solidFill>
                <a:effectLst/>
                <a:latin typeface="Calibri (Body)"/>
              </a:rPr>
              <a:t>”</a:t>
            </a:r>
            <a:r>
              <a:rPr lang="en-US" sz="1800" b="0" dirty="0">
                <a:solidFill>
                  <a:srgbClr val="222222"/>
                </a:solidFill>
                <a:effectLst/>
                <a:latin typeface="Calibri (Body)"/>
              </a:rPr>
              <a:t> defines the hashtag that needs to be added at the end of the URL when it is hit.</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name</a:t>
            </a:r>
            <a:r>
              <a:rPr lang="en-US" sz="1800" b="1" dirty="0">
                <a:solidFill>
                  <a:srgbClr val="222222"/>
                </a:solidFill>
                <a:effectLst/>
                <a:latin typeface="Calibri (Body)"/>
              </a:rPr>
              <a:t>”</a:t>
            </a:r>
            <a:r>
              <a:rPr lang="en-US" sz="1800" b="0" dirty="0">
                <a:solidFill>
                  <a:srgbClr val="222222"/>
                </a:solidFill>
                <a:effectLst/>
                <a:latin typeface="Calibri (Body)"/>
              </a:rPr>
              <a:t> defines a unique name for the particular route.</a:t>
            </a:r>
          </a:p>
          <a:p>
            <a:pPr algn="just">
              <a:lnSpc>
                <a:spcPct val="150000"/>
              </a:lnSpc>
            </a:pPr>
            <a:r>
              <a:rPr lang="en-US" sz="1800" b="1" dirty="0">
                <a:solidFill>
                  <a:srgbClr val="222222"/>
                </a:solidFill>
                <a:effectLst/>
                <a:latin typeface="Calibri (Body)"/>
              </a:rPr>
              <a:t>“</a:t>
            </a:r>
            <a:r>
              <a:rPr lang="en-US" sz="1800" b="1" dirty="0">
                <a:solidFill>
                  <a:schemeClr val="accent6"/>
                </a:solidFill>
                <a:effectLst/>
                <a:latin typeface="Calibri (Body)"/>
              </a:rPr>
              <a:t>target</a:t>
            </a:r>
            <a:r>
              <a:rPr lang="en-US" sz="1800" b="1" dirty="0">
                <a:solidFill>
                  <a:srgbClr val="222222"/>
                </a:solidFill>
                <a:effectLst/>
                <a:latin typeface="Calibri (Body)"/>
              </a:rPr>
              <a:t>”</a:t>
            </a:r>
            <a:r>
              <a:rPr lang="en-US" sz="1800" b="0" dirty="0">
                <a:solidFill>
                  <a:srgbClr val="222222"/>
                </a:solidFill>
                <a:effectLst/>
                <a:latin typeface="Calibri (Body)"/>
              </a:rPr>
              <a:t> defines the target which is defined in targets section</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Tree>
    <p:extLst>
      <p:ext uri="{BB962C8B-B14F-4D97-AF65-F5344CB8AC3E}">
        <p14:creationId xmlns:p14="http://schemas.microsoft.com/office/powerpoint/2010/main" val="302275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7773872" cy="5904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0" lang="en-US" altLang="en-US" sz="3600" b="0" i="0" u="none" strike="noStrike" cap="none" normalizeH="0" baseline="0" dirty="0">
                <a:ln>
                  <a:noFill/>
                </a:ln>
                <a:solidFill>
                  <a:srgbClr val="32363A"/>
                </a:solidFill>
                <a:effectLst/>
                <a:latin typeface="Cooper Black" panose="0208090404030B020404" pitchFamily="18" charset="0"/>
              </a:rPr>
              <a:t>Routing Configuration</a:t>
            </a:r>
            <a:endParaRPr lang="en-US" sz="3600" dirty="0">
              <a:latin typeface="Cooper Black" panose="0208090404030B020404" pitchFamily="18" charset="0"/>
            </a:endParaRP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is defined in manifest.json file. It is defined under the “sap.ui5” section.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2363A"/>
                </a:solidFill>
                <a:effectLst/>
                <a:latin typeface="Calibri (Body)"/>
              </a:rPr>
              <a:t>Routing configuration consists of routes, targets, config, and owner.</a:t>
            </a:r>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sp>
        <p:nvSpPr>
          <p:cNvPr id="6" name="Rectangle 5">
            <a:extLst>
              <a:ext uri="{FF2B5EF4-FFF2-40B4-BE49-F238E27FC236}">
                <a16:creationId xmlns:a16="http://schemas.microsoft.com/office/drawing/2014/main" id="{6D0F419F-52F7-43CC-B496-EC26B222A598}"/>
              </a:ext>
            </a:extLst>
          </p:cNvPr>
          <p:cNvSpPr/>
          <p:nvPr/>
        </p:nvSpPr>
        <p:spPr>
          <a:xfrm>
            <a:off x="3241045" y="1493693"/>
            <a:ext cx="2599767" cy="4464496"/>
          </a:xfrm>
          <a:prstGeom prst="rect">
            <a:avLst/>
          </a:prstGeom>
          <a:gradFill flip="none" rotWithShape="1">
            <a:gsLst>
              <a:gs pos="12000">
                <a:schemeClr val="accent1"/>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D98FA96-6159-4176-8A3D-336D57286A71}"/>
              </a:ext>
            </a:extLst>
          </p:cNvPr>
          <p:cNvSpPr/>
          <p:nvPr/>
        </p:nvSpPr>
        <p:spPr>
          <a:xfrm>
            <a:off x="6325144" y="1491864"/>
            <a:ext cx="2599767" cy="4464496"/>
          </a:xfrm>
          <a:prstGeom prst="rect">
            <a:avLst/>
          </a:prstGeom>
          <a:gradFill flip="none" rotWithShape="1">
            <a:gsLst>
              <a:gs pos="12000">
                <a:schemeClr val="accent3"/>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0EFB9EB-761F-44ED-A4AA-A347E4FA5ADE}"/>
              </a:ext>
            </a:extLst>
          </p:cNvPr>
          <p:cNvSpPr txBox="1"/>
          <p:nvPr/>
        </p:nvSpPr>
        <p:spPr>
          <a:xfrm>
            <a:off x="3452835" y="2161593"/>
            <a:ext cx="2304258" cy="2862322"/>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global router configuration and default values that apply for all routes and targets. We define the router class that we want to use and where our views are located in the app.</a:t>
            </a:r>
            <a:endParaRPr lang="en-US" kern="0" dirty="0">
              <a:solidFill>
                <a:schemeClr val="bg1"/>
              </a:solidFill>
              <a:latin typeface="Calibri (Body)"/>
              <a:cs typeface="Arial" pitchFamily="34" charset="0"/>
            </a:endParaRPr>
          </a:p>
        </p:txBody>
      </p:sp>
      <p:sp>
        <p:nvSpPr>
          <p:cNvPr id="10" name="TextBox 9">
            <a:extLst>
              <a:ext uri="{FF2B5EF4-FFF2-40B4-BE49-F238E27FC236}">
                <a16:creationId xmlns:a16="http://schemas.microsoft.com/office/drawing/2014/main" id="{8834EA3F-E187-41DD-BC18-604092472438}"/>
              </a:ext>
            </a:extLst>
          </p:cNvPr>
          <p:cNvSpPr txBox="1"/>
          <p:nvPr/>
        </p:nvSpPr>
        <p:spPr>
          <a:xfrm>
            <a:off x="3331016"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config</a:t>
            </a:r>
            <a:endParaRPr lang="en-US" sz="1800" b="1" kern="0" dirty="0">
              <a:solidFill>
                <a:schemeClr val="bg1"/>
              </a:solidFill>
              <a:latin typeface="Calibri (Body)"/>
              <a:cs typeface="Arial" pitchFamily="34" charset="0"/>
            </a:endParaRPr>
          </a:p>
        </p:txBody>
      </p:sp>
      <p:sp>
        <p:nvSpPr>
          <p:cNvPr id="11" name="TextBox 10">
            <a:extLst>
              <a:ext uri="{FF2B5EF4-FFF2-40B4-BE49-F238E27FC236}">
                <a16:creationId xmlns:a16="http://schemas.microsoft.com/office/drawing/2014/main" id="{71BB0E66-E091-498F-A345-89A585FF2041}"/>
              </a:ext>
            </a:extLst>
          </p:cNvPr>
          <p:cNvSpPr txBox="1"/>
          <p:nvPr/>
        </p:nvSpPr>
        <p:spPr>
          <a:xfrm>
            <a:off x="6502711" y="2246784"/>
            <a:ext cx="2304258" cy="2585323"/>
          </a:xfrm>
          <a:prstGeom prst="rect">
            <a:avLst/>
          </a:prstGeom>
          <a:noFill/>
        </p:spPr>
        <p:txBody>
          <a:bodyPr wrap="square" rtlCol="0">
            <a:spAutoFit/>
          </a:bodyPr>
          <a:lstStyle/>
          <a:p>
            <a:pPr algn="just"/>
            <a:r>
              <a:rPr lang="en-US" b="0" i="0" dirty="0">
                <a:solidFill>
                  <a:schemeClr val="bg1"/>
                </a:solidFill>
                <a:effectLst/>
                <a:latin typeface="Calibri (Body)"/>
              </a:rPr>
              <a:t>Each route defines a name, a pattern, and one or more targets to navigate to when the route has been hit.</a:t>
            </a:r>
          </a:p>
          <a:p>
            <a:r>
              <a:rPr lang="en-US" kern="0" dirty="0">
                <a:solidFill>
                  <a:schemeClr val="bg1"/>
                </a:solidFill>
                <a:latin typeface="Calibri (Body)"/>
                <a:cs typeface="Arial" pitchFamily="34" charset="0"/>
              </a:rPr>
              <a:t>Three subsections :-</a:t>
            </a:r>
          </a:p>
          <a:p>
            <a:r>
              <a:rPr lang="en-US" kern="0" dirty="0">
                <a:solidFill>
                  <a:schemeClr val="bg1"/>
                </a:solidFill>
                <a:latin typeface="Calibri (Body)"/>
                <a:cs typeface="Arial" pitchFamily="34" charset="0"/>
              </a:rPr>
              <a:t> 1. pattern</a:t>
            </a:r>
          </a:p>
          <a:p>
            <a:r>
              <a:rPr lang="en-US" kern="0" dirty="0">
                <a:solidFill>
                  <a:schemeClr val="bg1"/>
                </a:solidFill>
                <a:latin typeface="Calibri (Body)"/>
                <a:cs typeface="Arial" pitchFamily="34" charset="0"/>
              </a:rPr>
              <a:t> 2. name</a:t>
            </a:r>
          </a:p>
          <a:p>
            <a:r>
              <a:rPr lang="en-US" kern="0" dirty="0">
                <a:solidFill>
                  <a:schemeClr val="bg1"/>
                </a:solidFill>
                <a:latin typeface="Calibri (Body)"/>
                <a:cs typeface="Arial" pitchFamily="34" charset="0"/>
              </a:rPr>
              <a:t> 3. target</a:t>
            </a:r>
          </a:p>
        </p:txBody>
      </p:sp>
      <p:sp>
        <p:nvSpPr>
          <p:cNvPr id="12" name="TextBox 11">
            <a:extLst>
              <a:ext uri="{FF2B5EF4-FFF2-40B4-BE49-F238E27FC236}">
                <a16:creationId xmlns:a16="http://schemas.microsoft.com/office/drawing/2014/main" id="{40B1FEAC-E6DC-4DF9-8363-4D9DC6EAC257}"/>
              </a:ext>
            </a:extLst>
          </p:cNvPr>
          <p:cNvSpPr txBox="1"/>
          <p:nvPr/>
        </p:nvSpPr>
        <p:spPr>
          <a:xfrm>
            <a:off x="6540761"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routes</a:t>
            </a:r>
            <a:endParaRPr lang="en-US" sz="1800" b="1" kern="0" dirty="0">
              <a:solidFill>
                <a:schemeClr val="bg1"/>
              </a:solidFill>
              <a:latin typeface="Calibri (Body)"/>
              <a:cs typeface="Arial" pitchFamily="34" charset="0"/>
            </a:endParaRPr>
          </a:p>
        </p:txBody>
      </p:sp>
      <p:sp>
        <p:nvSpPr>
          <p:cNvPr id="13" name="Oval 12">
            <a:extLst>
              <a:ext uri="{FF2B5EF4-FFF2-40B4-BE49-F238E27FC236}">
                <a16:creationId xmlns:a16="http://schemas.microsoft.com/office/drawing/2014/main" id="{D3767709-08AA-438A-BCA3-24A2D9C66DF2}"/>
              </a:ext>
            </a:extLst>
          </p:cNvPr>
          <p:cNvSpPr/>
          <p:nvPr/>
        </p:nvSpPr>
        <p:spPr>
          <a:xfrm>
            <a:off x="4490534"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99E6302-DE9F-4181-9D9E-0117DA13CA74}"/>
              </a:ext>
            </a:extLst>
          </p:cNvPr>
          <p:cNvSpPr/>
          <p:nvPr/>
        </p:nvSpPr>
        <p:spPr>
          <a:xfrm>
            <a:off x="461235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Oval 14">
            <a:extLst>
              <a:ext uri="{FF2B5EF4-FFF2-40B4-BE49-F238E27FC236}">
                <a16:creationId xmlns:a16="http://schemas.microsoft.com/office/drawing/2014/main" id="{F0377FEC-A619-47FC-BAD3-FAF64DB4DEAB}"/>
              </a:ext>
            </a:extLst>
          </p:cNvPr>
          <p:cNvSpPr/>
          <p:nvPr/>
        </p:nvSpPr>
        <p:spPr>
          <a:xfrm>
            <a:off x="4734171"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028D857-2783-4705-9E10-5451C0E9710C}"/>
              </a:ext>
            </a:extLst>
          </p:cNvPr>
          <p:cNvSpPr/>
          <p:nvPr/>
        </p:nvSpPr>
        <p:spPr>
          <a:xfrm>
            <a:off x="745636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8125ABFB-036D-492E-A4BF-38AD5FA17840}"/>
              </a:ext>
            </a:extLst>
          </p:cNvPr>
          <p:cNvSpPr/>
          <p:nvPr/>
        </p:nvSpPr>
        <p:spPr>
          <a:xfrm>
            <a:off x="7578183"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Oval 17">
            <a:extLst>
              <a:ext uri="{FF2B5EF4-FFF2-40B4-BE49-F238E27FC236}">
                <a16:creationId xmlns:a16="http://schemas.microsoft.com/office/drawing/2014/main" id="{C41A0347-75E9-490C-9A64-975D7388C36E}"/>
              </a:ext>
            </a:extLst>
          </p:cNvPr>
          <p:cNvSpPr/>
          <p:nvPr/>
        </p:nvSpPr>
        <p:spPr>
          <a:xfrm>
            <a:off x="7700002"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87F534B7-9328-4CFE-90DA-6B79A33AB5E3}"/>
              </a:ext>
            </a:extLst>
          </p:cNvPr>
          <p:cNvGrpSpPr/>
          <p:nvPr/>
        </p:nvGrpSpPr>
        <p:grpSpPr>
          <a:xfrm>
            <a:off x="9333294" y="1478937"/>
            <a:ext cx="2599767" cy="4464496"/>
            <a:chOff x="7968190" y="1478937"/>
            <a:chExt cx="2599767" cy="4464496"/>
          </a:xfrm>
        </p:grpSpPr>
        <p:sp>
          <p:nvSpPr>
            <p:cNvPr id="21" name="Rectangle 20">
              <a:extLst>
                <a:ext uri="{FF2B5EF4-FFF2-40B4-BE49-F238E27FC236}">
                  <a16:creationId xmlns:a16="http://schemas.microsoft.com/office/drawing/2014/main" id="{0CE99589-C133-41DA-B4A1-9A90B841CBE5}"/>
                </a:ext>
              </a:extLst>
            </p:cNvPr>
            <p:cNvSpPr/>
            <p:nvPr/>
          </p:nvSpPr>
          <p:spPr>
            <a:xfrm>
              <a:off x="7968190" y="1478937"/>
              <a:ext cx="2599767" cy="4464496"/>
            </a:xfrm>
            <a:prstGeom prst="rect">
              <a:avLst/>
            </a:prstGeom>
            <a:gradFill flip="none" rotWithShape="1">
              <a:gsLst>
                <a:gs pos="12000">
                  <a:schemeClr val="accent5"/>
                </a:gs>
                <a:gs pos="71000">
                  <a:schemeClr val="accent6"/>
                </a:gs>
                <a:gs pos="100000">
                  <a:schemeClr val="accent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8C09914E-9969-4D59-9CD7-BB08F6D020DC}"/>
                </a:ext>
              </a:extLst>
            </p:cNvPr>
            <p:cNvSpPr txBox="1"/>
            <p:nvPr/>
          </p:nvSpPr>
          <p:spPr>
            <a:xfrm>
              <a:off x="8175094" y="2260365"/>
              <a:ext cx="2304258" cy="2308324"/>
            </a:xfrm>
            <a:prstGeom prst="rect">
              <a:avLst/>
            </a:prstGeom>
            <a:noFill/>
          </p:spPr>
          <p:txBody>
            <a:bodyPr wrap="square" rtlCol="0">
              <a:spAutoFit/>
            </a:bodyPr>
            <a:lstStyle/>
            <a:p>
              <a:r>
                <a:rPr lang="en-US" b="0" i="0" dirty="0">
                  <a:solidFill>
                    <a:schemeClr val="bg1"/>
                  </a:solidFill>
                  <a:effectLst/>
                  <a:latin typeface="Calibri (Body)"/>
                </a:rPr>
                <a:t>A target defines a view that is or more routes</a:t>
              </a:r>
              <a:r>
                <a:rPr lang="en-US" kern="0" dirty="0">
                  <a:solidFill>
                    <a:schemeClr val="bg1"/>
                  </a:solidFill>
                  <a:latin typeface="Calibri (Body)"/>
                  <a:cs typeface="Arial" pitchFamily="34" charset="0"/>
                </a:rPr>
                <a:t> </a:t>
              </a:r>
              <a:r>
                <a:rPr lang="en-US" dirty="0">
                  <a:solidFill>
                    <a:schemeClr val="bg1"/>
                  </a:solidFill>
                  <a:latin typeface="Calibri (Body)"/>
                </a:rPr>
                <a:t>displayed, it is associated with one.</a:t>
              </a:r>
            </a:p>
            <a:p>
              <a:r>
                <a:rPr lang="en-US" dirty="0">
                  <a:solidFill>
                    <a:schemeClr val="bg1"/>
                  </a:solidFill>
                  <a:latin typeface="Calibri (Body)"/>
                </a:rPr>
                <a:t>Subsections: -</a:t>
              </a:r>
            </a:p>
            <a:p>
              <a:pPr marL="342900" indent="-342900">
                <a:buAutoNum type="arabicPeriod"/>
              </a:pPr>
              <a:r>
                <a:rPr lang="en-US" dirty="0">
                  <a:solidFill>
                    <a:schemeClr val="bg1"/>
                  </a:solidFill>
                  <a:latin typeface="Calibri (Body)"/>
                </a:rPr>
                <a:t>Overview</a:t>
              </a:r>
            </a:p>
            <a:p>
              <a:pPr marL="342900" indent="-342900">
                <a:buAutoNum type="arabicPeriod"/>
              </a:pPr>
              <a:r>
                <a:rPr lang="en-US" dirty="0">
                  <a:solidFill>
                    <a:schemeClr val="bg1"/>
                  </a:solidFill>
                  <a:latin typeface="Calibri (Body)"/>
                </a:rPr>
                <a:t>detail</a:t>
              </a:r>
            </a:p>
            <a:p>
              <a:endParaRPr lang="en-US" kern="0" dirty="0">
                <a:solidFill>
                  <a:schemeClr val="bg1"/>
                </a:solidFill>
                <a:latin typeface="Calibri (Body)"/>
                <a:cs typeface="Arial" pitchFamily="34" charset="0"/>
              </a:endParaRPr>
            </a:p>
          </p:txBody>
        </p:sp>
        <p:sp>
          <p:nvSpPr>
            <p:cNvPr id="24" name="TextBox 23">
              <a:extLst>
                <a:ext uri="{FF2B5EF4-FFF2-40B4-BE49-F238E27FC236}">
                  <a16:creationId xmlns:a16="http://schemas.microsoft.com/office/drawing/2014/main" id="{2F76DD0A-74FD-4974-90BF-86581BFBC5E0}"/>
                </a:ext>
              </a:extLst>
            </p:cNvPr>
            <p:cNvSpPr txBox="1"/>
            <p:nvPr/>
          </p:nvSpPr>
          <p:spPr>
            <a:xfrm>
              <a:off x="8391763" y="1680282"/>
              <a:ext cx="1520948" cy="369332"/>
            </a:xfrm>
            <a:prstGeom prst="rect">
              <a:avLst/>
            </a:prstGeom>
            <a:noFill/>
          </p:spPr>
          <p:txBody>
            <a:bodyPr wrap="square" rtlCol="0" anchor="b">
              <a:spAutoFit/>
            </a:bodyPr>
            <a:lstStyle/>
            <a:p>
              <a:pPr algn="ctr"/>
              <a:r>
                <a:rPr lang="en-US" b="1" i="0" dirty="0">
                  <a:solidFill>
                    <a:schemeClr val="bg1"/>
                  </a:solidFill>
                  <a:effectLst/>
                  <a:latin typeface="Calibri (Body)"/>
                </a:rPr>
                <a:t>targets</a:t>
              </a:r>
              <a:endParaRPr lang="en-US" sz="1800" b="1" kern="0" dirty="0">
                <a:solidFill>
                  <a:schemeClr val="bg1"/>
                </a:solidFill>
                <a:latin typeface="Calibri (Body)"/>
                <a:cs typeface="Arial" pitchFamily="34" charset="0"/>
              </a:endParaRPr>
            </a:p>
          </p:txBody>
        </p:sp>
        <p:sp>
          <p:nvSpPr>
            <p:cNvPr id="25" name="Oval 24">
              <a:extLst>
                <a:ext uri="{FF2B5EF4-FFF2-40B4-BE49-F238E27FC236}">
                  <a16:creationId xmlns:a16="http://schemas.microsoft.com/office/drawing/2014/main" id="{83FF43C3-F002-40F2-AFBE-91E6BEB91EF2}"/>
                </a:ext>
              </a:extLst>
            </p:cNvPr>
            <p:cNvSpPr/>
            <p:nvPr/>
          </p:nvSpPr>
          <p:spPr>
            <a:xfrm>
              <a:off x="8861760"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C95D468B-49D0-4605-927C-BFFAA1F6FC63}"/>
                </a:ext>
              </a:extLst>
            </p:cNvPr>
            <p:cNvSpPr/>
            <p:nvPr/>
          </p:nvSpPr>
          <p:spPr>
            <a:xfrm>
              <a:off x="8983578"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136DECC6-C1A3-4593-80DF-DAA4F3B0D1C5}"/>
                </a:ext>
              </a:extLst>
            </p:cNvPr>
            <p:cNvSpPr/>
            <p:nvPr/>
          </p:nvSpPr>
          <p:spPr>
            <a:xfrm>
              <a:off x="9105397" y="5647842"/>
              <a:ext cx="93681" cy="9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 name="Rectangle 27">
            <a:extLst>
              <a:ext uri="{FF2B5EF4-FFF2-40B4-BE49-F238E27FC236}">
                <a16:creationId xmlns:a16="http://schemas.microsoft.com/office/drawing/2014/main" id="{A2E64768-8A0F-4051-8170-CAB25866ED32}"/>
              </a:ext>
            </a:extLst>
          </p:cNvPr>
          <p:cNvSpPr/>
          <p:nvPr/>
        </p:nvSpPr>
        <p:spPr>
          <a:xfrm>
            <a:off x="228323" y="1478937"/>
            <a:ext cx="2599767" cy="4464496"/>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107E095B-6AB4-4A91-B148-62D340668721}"/>
              </a:ext>
            </a:extLst>
          </p:cNvPr>
          <p:cNvSpPr txBox="1"/>
          <p:nvPr/>
        </p:nvSpPr>
        <p:spPr>
          <a:xfrm>
            <a:off x="441286" y="2161593"/>
            <a:ext cx="2304258" cy="2585323"/>
          </a:xfrm>
          <a:prstGeom prst="rect">
            <a:avLst/>
          </a:prstGeom>
          <a:noFill/>
        </p:spPr>
        <p:txBody>
          <a:bodyPr wrap="square" rtlCol="0">
            <a:spAutoFit/>
          </a:bodyPr>
          <a:lstStyle/>
          <a:p>
            <a:pPr algn="just"/>
            <a:r>
              <a:rPr lang="en-US" b="0" i="0" dirty="0">
                <a:solidFill>
                  <a:schemeClr val="bg1"/>
                </a:solidFill>
                <a:effectLst/>
                <a:latin typeface="Calibri (Body)"/>
              </a:rPr>
              <a:t>This section contains the information about our Root View. The View which works as a container for other views. In this section we provide the path of the view, type and controlId.</a:t>
            </a:r>
            <a:endParaRPr lang="en-US" kern="0" dirty="0">
              <a:solidFill>
                <a:schemeClr val="bg1"/>
              </a:solidFill>
              <a:latin typeface="Calibri (Body)"/>
              <a:cs typeface="Arial" pitchFamily="34" charset="0"/>
            </a:endParaRPr>
          </a:p>
        </p:txBody>
      </p:sp>
      <p:sp>
        <p:nvSpPr>
          <p:cNvPr id="30" name="TextBox 29">
            <a:extLst>
              <a:ext uri="{FF2B5EF4-FFF2-40B4-BE49-F238E27FC236}">
                <a16:creationId xmlns:a16="http://schemas.microsoft.com/office/drawing/2014/main" id="{26E927F5-FCEB-4537-897E-05D53FD5A23E}"/>
              </a:ext>
            </a:extLst>
          </p:cNvPr>
          <p:cNvSpPr txBox="1"/>
          <p:nvPr/>
        </p:nvSpPr>
        <p:spPr>
          <a:xfrm>
            <a:off x="319467" y="1624458"/>
            <a:ext cx="2304258" cy="369332"/>
          </a:xfrm>
          <a:prstGeom prst="rect">
            <a:avLst/>
          </a:prstGeom>
          <a:noFill/>
        </p:spPr>
        <p:txBody>
          <a:bodyPr wrap="square" rtlCol="0" anchor="b">
            <a:spAutoFit/>
          </a:bodyPr>
          <a:lstStyle/>
          <a:p>
            <a:pPr algn="ctr"/>
            <a:r>
              <a:rPr lang="en-US" b="1" i="0" dirty="0">
                <a:solidFill>
                  <a:schemeClr val="bg1"/>
                </a:solidFill>
                <a:effectLst/>
                <a:latin typeface="Calibri (Body)"/>
              </a:rPr>
              <a:t>rootView</a:t>
            </a:r>
            <a:endParaRPr lang="en-US" sz="1800" b="1" kern="0" dirty="0">
              <a:solidFill>
                <a:schemeClr val="bg1"/>
              </a:solidFill>
              <a:latin typeface="Calibri (Body)"/>
              <a:cs typeface="Arial" pitchFamily="34" charset="0"/>
            </a:endParaRPr>
          </a:p>
        </p:txBody>
      </p:sp>
      <p:sp>
        <p:nvSpPr>
          <p:cNvPr id="31" name="Oval 30">
            <a:extLst>
              <a:ext uri="{FF2B5EF4-FFF2-40B4-BE49-F238E27FC236}">
                <a16:creationId xmlns:a16="http://schemas.microsoft.com/office/drawing/2014/main" id="{7C387302-A9C3-4151-9503-945B585F08BE}"/>
              </a:ext>
            </a:extLst>
          </p:cNvPr>
          <p:cNvSpPr/>
          <p:nvPr/>
        </p:nvSpPr>
        <p:spPr>
          <a:xfrm>
            <a:off x="1260327" y="5647842"/>
            <a:ext cx="93681" cy="93681"/>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230C3C31-56D7-4D9C-8895-61C87E309F6E}"/>
              </a:ext>
            </a:extLst>
          </p:cNvPr>
          <p:cNvSpPr/>
          <p:nvPr/>
        </p:nvSpPr>
        <p:spPr>
          <a:xfrm>
            <a:off x="1382145"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Oval 32">
            <a:extLst>
              <a:ext uri="{FF2B5EF4-FFF2-40B4-BE49-F238E27FC236}">
                <a16:creationId xmlns:a16="http://schemas.microsoft.com/office/drawing/2014/main" id="{8C0CA988-9326-413A-99AE-0062A828465A}"/>
              </a:ext>
            </a:extLst>
          </p:cNvPr>
          <p:cNvSpPr/>
          <p:nvPr/>
        </p:nvSpPr>
        <p:spPr>
          <a:xfrm>
            <a:off x="1503964" y="5647842"/>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808CD8BC-C9C4-48EA-9F13-21A06803A973}"/>
              </a:ext>
            </a:extLst>
          </p:cNvPr>
          <p:cNvSpPr/>
          <p:nvPr/>
        </p:nvSpPr>
        <p:spPr>
          <a:xfrm>
            <a:off x="1633177" y="5644974"/>
            <a:ext cx="93681" cy="10197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CC1A6EE6-0714-4E8A-AB0E-B54601DC2912}"/>
              </a:ext>
            </a:extLst>
          </p:cNvPr>
          <p:cNvSpPr/>
          <p:nvPr/>
        </p:nvSpPr>
        <p:spPr>
          <a:xfrm>
            <a:off x="4348259" y="5644974"/>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B838E4B1-1C22-4BE4-B613-CF71F4518574}"/>
              </a:ext>
            </a:extLst>
          </p:cNvPr>
          <p:cNvSpPr/>
          <p:nvPr/>
        </p:nvSpPr>
        <p:spPr>
          <a:xfrm>
            <a:off x="7821820" y="5636545"/>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F8000296-A425-43CD-AF62-D9AA70BA1B32}"/>
              </a:ext>
            </a:extLst>
          </p:cNvPr>
          <p:cNvSpPr/>
          <p:nvPr/>
        </p:nvSpPr>
        <p:spPr>
          <a:xfrm>
            <a:off x="10097650" y="5651131"/>
            <a:ext cx="93681" cy="93681"/>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959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AF93BBAF-6EE1-4591-9B30-F5586142D4FB}"/>
              </a:ext>
            </a:extLst>
          </p:cNvPr>
          <p:cNvSpPr txBox="1">
            <a:spLocks/>
          </p:cNvSpPr>
          <p:nvPr/>
        </p:nvSpPr>
        <p:spPr>
          <a:xfrm>
            <a:off x="261764" y="188641"/>
            <a:ext cx="11161642" cy="5904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ooper Black" panose="0208090404030B020404" pitchFamily="18" charset="0"/>
              </a:rPr>
              <a:t>Hands – on: Routing Implementation</a:t>
            </a:r>
          </a:p>
        </p:txBody>
      </p:sp>
      <p:pic>
        <p:nvPicPr>
          <p:cNvPr id="22" name="Picture 21">
            <a:extLst>
              <a:ext uri="{FF2B5EF4-FFF2-40B4-BE49-F238E27FC236}">
                <a16:creationId xmlns:a16="http://schemas.microsoft.com/office/drawing/2014/main" id="{28EC1A83-C55E-46CD-B906-A781D8F74D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80678" y="71203"/>
            <a:ext cx="716699" cy="707887"/>
          </a:xfrm>
          <a:prstGeom prst="rect">
            <a:avLst/>
          </a:prstGeom>
        </p:spPr>
      </p:pic>
      <p:sp>
        <p:nvSpPr>
          <p:cNvPr id="2" name="TextBox 1">
            <a:extLst>
              <a:ext uri="{FF2B5EF4-FFF2-40B4-BE49-F238E27FC236}">
                <a16:creationId xmlns:a16="http://schemas.microsoft.com/office/drawing/2014/main" id="{A7C85CD6-AB30-4AE8-A63C-5B98D31A98D7}"/>
              </a:ext>
            </a:extLst>
          </p:cNvPr>
          <p:cNvSpPr txBox="1"/>
          <p:nvPr/>
        </p:nvSpPr>
        <p:spPr>
          <a:xfrm>
            <a:off x="261764" y="779090"/>
            <a:ext cx="11161643" cy="3970318"/>
          </a:xfrm>
          <a:prstGeom prst="rect">
            <a:avLst/>
          </a:prstGeom>
          <a:noFill/>
        </p:spPr>
        <p:txBody>
          <a:bodyPr wrap="square" rtlCol="0">
            <a:spAutoFit/>
          </a:bodyPr>
          <a:lstStyle/>
          <a:p>
            <a:r>
              <a:rPr lang="en-US" dirty="0"/>
              <a:t>Now we need to implement routing in our existing application, for that we have to follow the Steps provided in the previous slides.</a:t>
            </a:r>
          </a:p>
          <a:p>
            <a:r>
              <a:rPr lang="en-US" dirty="0"/>
              <a:t>We also have to change the navigation in our View1 controller, and make it according to the Router, for that we have to get the router object in the View1 controller and then navigate to the view using the </a:t>
            </a:r>
            <a:r>
              <a:rPr lang="en-US" dirty="0">
                <a:solidFill>
                  <a:schemeClr val="accent6"/>
                </a:solidFill>
              </a:rPr>
              <a:t>navTo()</a:t>
            </a:r>
            <a:r>
              <a:rPr lang="en-US" dirty="0"/>
              <a:t> function.</a:t>
            </a:r>
          </a:p>
          <a:p>
            <a:r>
              <a:rPr lang="en-US" dirty="0"/>
              <a:t>To get the router object in View1 controller</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getOwnerComponent</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getRouter</a:t>
            </a:r>
            <a:r>
              <a:rPr lang="en-US" b="0" dirty="0">
                <a:solidFill>
                  <a:srgbClr val="000000"/>
                </a:solidFill>
                <a:effectLst/>
                <a:latin typeface="Consolas" panose="020B0609020204030204" pitchFamily="49" charset="0"/>
              </a:rPr>
              <a:t>();</a:t>
            </a:r>
          </a:p>
          <a:p>
            <a:r>
              <a:rPr lang="en-US" dirty="0"/>
              <a:t>To navigate to the View2</a:t>
            </a:r>
          </a:p>
          <a:p>
            <a:r>
              <a:rPr lang="en-US" dirty="0"/>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oRouter</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navTo</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"loadMyV2"</a:t>
            </a:r>
            <a:r>
              <a:rPr lang="en-US" b="0" dirty="0">
                <a:solidFill>
                  <a:srgbClr val="000000"/>
                </a:solidFill>
                <a:effectLst/>
                <a:latin typeface="Consolas" panose="020B0609020204030204" pitchFamily="49" charset="0"/>
              </a:rPr>
              <a:t>);</a:t>
            </a:r>
            <a:endParaRPr lang="en-US" dirty="0"/>
          </a:p>
          <a:p>
            <a:endParaRPr lang="en-US" dirty="0"/>
          </a:p>
          <a:p>
            <a:r>
              <a:rPr lang="en-US" dirty="0"/>
              <a:t>Code Links:</a:t>
            </a:r>
          </a:p>
          <a:p>
            <a:pPr marL="285750" indent="-285750">
              <a:buFontTx/>
              <a:buChar char="-"/>
            </a:pPr>
            <a:r>
              <a:rPr lang="en-US" dirty="0"/>
              <a:t>manifest.json</a:t>
            </a:r>
          </a:p>
          <a:p>
            <a:pPr marL="285750" indent="-285750">
              <a:buFontTx/>
              <a:buChar char="-"/>
            </a:pPr>
            <a:r>
              <a:rPr lang="en-US" dirty="0"/>
              <a:t>Component.js</a:t>
            </a:r>
          </a:p>
          <a:p>
            <a:pPr marL="285750" indent="-285750">
              <a:buFontTx/>
              <a:buChar char="-"/>
            </a:pPr>
            <a:r>
              <a:rPr lang="en-US" dirty="0"/>
              <a:t>View1.controller.js</a:t>
            </a:r>
          </a:p>
          <a:p>
            <a:pPr marL="285750" indent="-285750">
              <a:buFontTx/>
              <a:buChar char="-"/>
            </a:pPr>
            <a:endParaRPr lang="en-US" dirty="0"/>
          </a:p>
        </p:txBody>
      </p:sp>
      <p:sp>
        <p:nvSpPr>
          <p:cNvPr id="8" name="Footer Placeholder 45">
            <a:extLst>
              <a:ext uri="{FF2B5EF4-FFF2-40B4-BE49-F238E27FC236}">
                <a16:creationId xmlns:a16="http://schemas.microsoft.com/office/drawing/2014/main" id="{50716297-1661-465B-A972-8080F843E9EF}"/>
              </a:ext>
            </a:extLst>
          </p:cNvPr>
          <p:cNvSpPr>
            <a:spLocks noGrp="1"/>
          </p:cNvSpPr>
          <p:nvPr>
            <p:ph type="ftr" sz="quarter" idx="11"/>
          </p:nvPr>
        </p:nvSpPr>
        <p:spPr>
          <a:xfrm>
            <a:off x="10177670" y="6639339"/>
            <a:ext cx="2014330" cy="1474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www.anubhavtrainings.com</a:t>
            </a:r>
          </a:p>
        </p:txBody>
      </p:sp>
      <p:pic>
        <p:nvPicPr>
          <p:cNvPr id="4" name="Picture 3">
            <a:extLst>
              <a:ext uri="{FF2B5EF4-FFF2-40B4-BE49-F238E27FC236}">
                <a16:creationId xmlns:a16="http://schemas.microsoft.com/office/drawing/2014/main" id="{F773F88C-2094-42D2-B546-1D90556E992D}"/>
              </a:ext>
            </a:extLst>
          </p:cNvPr>
          <p:cNvPicPr>
            <a:picLocks noChangeAspect="1"/>
          </p:cNvPicPr>
          <p:nvPr/>
        </p:nvPicPr>
        <p:blipFill>
          <a:blip r:embed="rId3"/>
          <a:stretch>
            <a:fillRect/>
          </a:stretch>
        </p:blipFill>
        <p:spPr>
          <a:xfrm>
            <a:off x="2823588" y="3956213"/>
            <a:ext cx="4312118" cy="2214513"/>
          </a:xfrm>
          <a:prstGeom prst="rect">
            <a:avLst/>
          </a:prstGeom>
          <a:ln/>
        </p:spPr>
        <p:style>
          <a:lnRef idx="2">
            <a:schemeClr val="dk1"/>
          </a:lnRef>
          <a:fillRef idx="1">
            <a:schemeClr val="lt1"/>
          </a:fillRef>
          <a:effectRef idx="0">
            <a:schemeClr val="dk1"/>
          </a:effectRef>
          <a:fontRef idx="minor">
            <a:schemeClr val="dk1"/>
          </a:fontRef>
        </p:style>
      </p:pic>
      <p:pic>
        <p:nvPicPr>
          <p:cNvPr id="1026" name="Picture 2">
            <a:extLst>
              <a:ext uri="{FF2B5EF4-FFF2-40B4-BE49-F238E27FC236}">
                <a16:creationId xmlns:a16="http://schemas.microsoft.com/office/drawing/2014/main" id="{557276CC-AA08-4254-82C2-6FC727B4D0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8118" y="3962450"/>
            <a:ext cx="4312118" cy="2208276"/>
          </a:xfrm>
          <a:prstGeom prst="rect">
            <a:avLst/>
          </a:prstGeom>
          <a:ln/>
        </p:spPr>
        <p:style>
          <a:lnRef idx="2">
            <a:schemeClr val="dk1"/>
          </a:lnRef>
          <a:fillRef idx="1">
            <a:schemeClr val="lt1"/>
          </a:fillRef>
          <a:effectRef idx="0">
            <a:schemeClr val="dk1"/>
          </a:effectRef>
          <a:fontRef idx="minor">
            <a:schemeClr val="dk1"/>
          </a:fontRef>
        </p:style>
      </p:pic>
      <p:sp>
        <p:nvSpPr>
          <p:cNvPr id="6" name="Arrow: Right 5">
            <a:extLst>
              <a:ext uri="{FF2B5EF4-FFF2-40B4-BE49-F238E27FC236}">
                <a16:creationId xmlns:a16="http://schemas.microsoft.com/office/drawing/2014/main" id="{36221ED0-2C4A-4F47-8203-70026FAB79DF}"/>
              </a:ext>
            </a:extLst>
          </p:cNvPr>
          <p:cNvSpPr/>
          <p:nvPr/>
        </p:nvSpPr>
        <p:spPr>
          <a:xfrm>
            <a:off x="6832879" y="5024176"/>
            <a:ext cx="934497" cy="30145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875057"/>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24256</TotalTime>
  <Words>1371</Words>
  <Application>Microsoft Office PowerPoint</Application>
  <PresentationFormat>Widescreen</PresentationFormat>
  <Paragraphs>162</Paragraphs>
  <Slides>18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72 Black</vt:lpstr>
      <vt:lpstr>Arial</vt:lpstr>
      <vt:lpstr>Calibri</vt:lpstr>
      <vt:lpstr>Calibri (Body)</vt:lpstr>
      <vt:lpstr>Calibri Light</vt:lpstr>
      <vt:lpstr>Consolas</vt:lpstr>
      <vt:lpstr>Cooper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Junaed</dc:creator>
  <cp:lastModifiedBy>cvedi@soyuztechnologies.com</cp:lastModifiedBy>
  <cp:revision>738</cp:revision>
  <dcterms:created xsi:type="dcterms:W3CDTF">2016-07-10T03:33:26Z</dcterms:created>
  <dcterms:modified xsi:type="dcterms:W3CDTF">2022-03-04T10:21:50Z</dcterms:modified>
</cp:coreProperties>
</file>